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531" r:id="rId4"/>
    <p:sldId id="510" r:id="rId5"/>
    <p:sldId id="527" r:id="rId6"/>
    <p:sldId id="528" r:id="rId7"/>
    <p:sldId id="512" r:id="rId8"/>
    <p:sldId id="517" r:id="rId9"/>
    <p:sldId id="524" r:id="rId10"/>
    <p:sldId id="529" r:id="rId11"/>
    <p:sldId id="519" r:id="rId12"/>
    <p:sldId id="521" r:id="rId13"/>
    <p:sldId id="522" r:id="rId14"/>
    <p:sldId id="526" r:id="rId15"/>
    <p:sldId id="53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27"/>
    <p:restoredTop sz="96327"/>
  </p:normalViewPr>
  <p:slideViewPr>
    <p:cSldViewPr snapToGrid="0">
      <p:cViewPr varScale="1">
        <p:scale>
          <a:sx n="128" d="100"/>
          <a:sy n="128" d="100"/>
        </p:scale>
        <p:origin x="5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21D69-9B07-9928-5026-C2A299349B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61A341-BC66-3472-C34D-E2DAF04100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97A222-F479-28C9-0255-1C5B30F7E0C3}"/>
              </a:ext>
            </a:extLst>
          </p:cNvPr>
          <p:cNvSpPr>
            <a:spLocks noGrp="1"/>
          </p:cNvSpPr>
          <p:nvPr>
            <p:ph type="dt" sz="half" idx="10"/>
          </p:nvPr>
        </p:nvSpPr>
        <p:spPr/>
        <p:txBody>
          <a:bodyPr/>
          <a:lstStyle/>
          <a:p>
            <a:fld id="{F5CC59AC-8448-4844-B838-E59E2000490B}" type="datetimeFigureOut">
              <a:rPr lang="en-US" smtClean="0"/>
              <a:t>10/10/23</a:t>
            </a:fld>
            <a:endParaRPr lang="en-US"/>
          </a:p>
        </p:txBody>
      </p:sp>
      <p:sp>
        <p:nvSpPr>
          <p:cNvPr id="5" name="Footer Placeholder 4">
            <a:extLst>
              <a:ext uri="{FF2B5EF4-FFF2-40B4-BE49-F238E27FC236}">
                <a16:creationId xmlns:a16="http://schemas.microsoft.com/office/drawing/2014/main" id="{AAD0B0FC-908E-8847-078F-0EBFE20375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2EA63-3213-8B2C-C67F-18A168F4DC89}"/>
              </a:ext>
            </a:extLst>
          </p:cNvPr>
          <p:cNvSpPr>
            <a:spLocks noGrp="1"/>
          </p:cNvSpPr>
          <p:nvPr>
            <p:ph type="sldNum" sz="quarter" idx="12"/>
          </p:nvPr>
        </p:nvSpPr>
        <p:spPr/>
        <p:txBody>
          <a:bodyPr/>
          <a:lstStyle/>
          <a:p>
            <a:fld id="{B8A59176-6378-EA4A-8BBC-C3646688E64C}" type="slidenum">
              <a:rPr lang="en-US" smtClean="0"/>
              <a:t>‹#›</a:t>
            </a:fld>
            <a:endParaRPr lang="en-US"/>
          </a:p>
        </p:txBody>
      </p:sp>
    </p:spTree>
    <p:extLst>
      <p:ext uri="{BB962C8B-B14F-4D97-AF65-F5344CB8AC3E}">
        <p14:creationId xmlns:p14="http://schemas.microsoft.com/office/powerpoint/2010/main" val="3045721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AF8E0-2DE5-5B92-8B4D-821C647AAA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4A3A6F-37FF-788C-BB04-3D0A2293B6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BDCE8C-B4F0-5777-C163-C430DC7BB8A4}"/>
              </a:ext>
            </a:extLst>
          </p:cNvPr>
          <p:cNvSpPr>
            <a:spLocks noGrp="1"/>
          </p:cNvSpPr>
          <p:nvPr>
            <p:ph type="dt" sz="half" idx="10"/>
          </p:nvPr>
        </p:nvSpPr>
        <p:spPr/>
        <p:txBody>
          <a:bodyPr/>
          <a:lstStyle/>
          <a:p>
            <a:fld id="{F5CC59AC-8448-4844-B838-E59E2000490B}" type="datetimeFigureOut">
              <a:rPr lang="en-US" smtClean="0"/>
              <a:t>10/10/23</a:t>
            </a:fld>
            <a:endParaRPr lang="en-US"/>
          </a:p>
        </p:txBody>
      </p:sp>
      <p:sp>
        <p:nvSpPr>
          <p:cNvPr id="5" name="Footer Placeholder 4">
            <a:extLst>
              <a:ext uri="{FF2B5EF4-FFF2-40B4-BE49-F238E27FC236}">
                <a16:creationId xmlns:a16="http://schemas.microsoft.com/office/drawing/2014/main" id="{ACC02A79-010A-F795-43F3-32258C993A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A5A372-A85B-2278-387E-1DE0DA14EB0B}"/>
              </a:ext>
            </a:extLst>
          </p:cNvPr>
          <p:cNvSpPr>
            <a:spLocks noGrp="1"/>
          </p:cNvSpPr>
          <p:nvPr>
            <p:ph type="sldNum" sz="quarter" idx="12"/>
          </p:nvPr>
        </p:nvSpPr>
        <p:spPr/>
        <p:txBody>
          <a:bodyPr/>
          <a:lstStyle/>
          <a:p>
            <a:fld id="{B8A59176-6378-EA4A-8BBC-C3646688E64C}" type="slidenum">
              <a:rPr lang="en-US" smtClean="0"/>
              <a:t>‹#›</a:t>
            </a:fld>
            <a:endParaRPr lang="en-US"/>
          </a:p>
        </p:txBody>
      </p:sp>
    </p:spTree>
    <p:extLst>
      <p:ext uri="{BB962C8B-B14F-4D97-AF65-F5344CB8AC3E}">
        <p14:creationId xmlns:p14="http://schemas.microsoft.com/office/powerpoint/2010/main" val="1236489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21BFB0-0104-6EA5-70BD-4BB6CDE514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1DFAC6-748C-D74B-E7BA-B350A67B8D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BD759-E8CA-DE7A-899C-A4A512D10246}"/>
              </a:ext>
            </a:extLst>
          </p:cNvPr>
          <p:cNvSpPr>
            <a:spLocks noGrp="1"/>
          </p:cNvSpPr>
          <p:nvPr>
            <p:ph type="dt" sz="half" idx="10"/>
          </p:nvPr>
        </p:nvSpPr>
        <p:spPr/>
        <p:txBody>
          <a:bodyPr/>
          <a:lstStyle/>
          <a:p>
            <a:fld id="{F5CC59AC-8448-4844-B838-E59E2000490B}" type="datetimeFigureOut">
              <a:rPr lang="en-US" smtClean="0"/>
              <a:t>10/10/23</a:t>
            </a:fld>
            <a:endParaRPr lang="en-US"/>
          </a:p>
        </p:txBody>
      </p:sp>
      <p:sp>
        <p:nvSpPr>
          <p:cNvPr id="5" name="Footer Placeholder 4">
            <a:extLst>
              <a:ext uri="{FF2B5EF4-FFF2-40B4-BE49-F238E27FC236}">
                <a16:creationId xmlns:a16="http://schemas.microsoft.com/office/drawing/2014/main" id="{96DF1A86-B9EF-C621-F7C2-E9623080B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99073C-D05D-FB87-2179-504AD01F23A3}"/>
              </a:ext>
            </a:extLst>
          </p:cNvPr>
          <p:cNvSpPr>
            <a:spLocks noGrp="1"/>
          </p:cNvSpPr>
          <p:nvPr>
            <p:ph type="sldNum" sz="quarter" idx="12"/>
          </p:nvPr>
        </p:nvSpPr>
        <p:spPr/>
        <p:txBody>
          <a:bodyPr/>
          <a:lstStyle/>
          <a:p>
            <a:fld id="{B8A59176-6378-EA4A-8BBC-C3646688E64C}" type="slidenum">
              <a:rPr lang="en-US" smtClean="0"/>
              <a:t>‹#›</a:t>
            </a:fld>
            <a:endParaRPr lang="en-US"/>
          </a:p>
        </p:txBody>
      </p:sp>
    </p:spTree>
    <p:extLst>
      <p:ext uri="{BB962C8B-B14F-4D97-AF65-F5344CB8AC3E}">
        <p14:creationId xmlns:p14="http://schemas.microsoft.com/office/powerpoint/2010/main" val="2564863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127EB-DF9B-BC80-7C98-9759915672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94ABFC-57F3-07A0-48E0-D2569CED2D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305F38-2D04-B552-FAB7-04A8C8C4EC1A}"/>
              </a:ext>
            </a:extLst>
          </p:cNvPr>
          <p:cNvSpPr>
            <a:spLocks noGrp="1"/>
          </p:cNvSpPr>
          <p:nvPr>
            <p:ph type="dt" sz="half" idx="10"/>
          </p:nvPr>
        </p:nvSpPr>
        <p:spPr/>
        <p:txBody>
          <a:bodyPr/>
          <a:lstStyle/>
          <a:p>
            <a:fld id="{F5CC59AC-8448-4844-B838-E59E2000490B}" type="datetimeFigureOut">
              <a:rPr lang="en-US" smtClean="0"/>
              <a:t>10/10/23</a:t>
            </a:fld>
            <a:endParaRPr lang="en-US"/>
          </a:p>
        </p:txBody>
      </p:sp>
      <p:sp>
        <p:nvSpPr>
          <p:cNvPr id="5" name="Footer Placeholder 4">
            <a:extLst>
              <a:ext uri="{FF2B5EF4-FFF2-40B4-BE49-F238E27FC236}">
                <a16:creationId xmlns:a16="http://schemas.microsoft.com/office/drawing/2014/main" id="{4E25F70B-E13C-8C82-CD03-3E3E8AF23C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B63EE8-D556-54AC-770B-F42A488BDC1B}"/>
              </a:ext>
            </a:extLst>
          </p:cNvPr>
          <p:cNvSpPr>
            <a:spLocks noGrp="1"/>
          </p:cNvSpPr>
          <p:nvPr>
            <p:ph type="sldNum" sz="quarter" idx="12"/>
          </p:nvPr>
        </p:nvSpPr>
        <p:spPr/>
        <p:txBody>
          <a:bodyPr/>
          <a:lstStyle/>
          <a:p>
            <a:fld id="{B8A59176-6378-EA4A-8BBC-C3646688E64C}" type="slidenum">
              <a:rPr lang="en-US" smtClean="0"/>
              <a:t>‹#›</a:t>
            </a:fld>
            <a:endParaRPr lang="en-US"/>
          </a:p>
        </p:txBody>
      </p:sp>
    </p:spTree>
    <p:extLst>
      <p:ext uri="{BB962C8B-B14F-4D97-AF65-F5344CB8AC3E}">
        <p14:creationId xmlns:p14="http://schemas.microsoft.com/office/powerpoint/2010/main" val="1126710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A1A6C-B23B-D832-0295-9C668DB53D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F9BC6E-04BD-0591-917F-05A6402DEA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76DC8C-C330-5BBE-9ED8-0C105659F694}"/>
              </a:ext>
            </a:extLst>
          </p:cNvPr>
          <p:cNvSpPr>
            <a:spLocks noGrp="1"/>
          </p:cNvSpPr>
          <p:nvPr>
            <p:ph type="dt" sz="half" idx="10"/>
          </p:nvPr>
        </p:nvSpPr>
        <p:spPr/>
        <p:txBody>
          <a:bodyPr/>
          <a:lstStyle/>
          <a:p>
            <a:fld id="{F5CC59AC-8448-4844-B838-E59E2000490B}" type="datetimeFigureOut">
              <a:rPr lang="en-US" smtClean="0"/>
              <a:t>10/10/23</a:t>
            </a:fld>
            <a:endParaRPr lang="en-US"/>
          </a:p>
        </p:txBody>
      </p:sp>
      <p:sp>
        <p:nvSpPr>
          <p:cNvPr id="5" name="Footer Placeholder 4">
            <a:extLst>
              <a:ext uri="{FF2B5EF4-FFF2-40B4-BE49-F238E27FC236}">
                <a16:creationId xmlns:a16="http://schemas.microsoft.com/office/drawing/2014/main" id="{C8960197-D4D0-4C1D-C867-81EF68871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B20975-6C74-561B-337D-2F822559AE71}"/>
              </a:ext>
            </a:extLst>
          </p:cNvPr>
          <p:cNvSpPr>
            <a:spLocks noGrp="1"/>
          </p:cNvSpPr>
          <p:nvPr>
            <p:ph type="sldNum" sz="quarter" idx="12"/>
          </p:nvPr>
        </p:nvSpPr>
        <p:spPr/>
        <p:txBody>
          <a:bodyPr/>
          <a:lstStyle/>
          <a:p>
            <a:fld id="{B8A59176-6378-EA4A-8BBC-C3646688E64C}" type="slidenum">
              <a:rPr lang="en-US" smtClean="0"/>
              <a:t>‹#›</a:t>
            </a:fld>
            <a:endParaRPr lang="en-US"/>
          </a:p>
        </p:txBody>
      </p:sp>
    </p:spTree>
    <p:extLst>
      <p:ext uri="{BB962C8B-B14F-4D97-AF65-F5344CB8AC3E}">
        <p14:creationId xmlns:p14="http://schemas.microsoft.com/office/powerpoint/2010/main" val="138971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D7260-4D89-BEAD-E29C-C093914B23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717CA6-8404-1C19-9A0B-337AF0F112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86D0CD-2F71-8679-8AD5-FA240DE440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B58CB3-DAD6-3D6A-0CB4-C474C75BAF29}"/>
              </a:ext>
            </a:extLst>
          </p:cNvPr>
          <p:cNvSpPr>
            <a:spLocks noGrp="1"/>
          </p:cNvSpPr>
          <p:nvPr>
            <p:ph type="dt" sz="half" idx="10"/>
          </p:nvPr>
        </p:nvSpPr>
        <p:spPr/>
        <p:txBody>
          <a:bodyPr/>
          <a:lstStyle/>
          <a:p>
            <a:fld id="{F5CC59AC-8448-4844-B838-E59E2000490B}" type="datetimeFigureOut">
              <a:rPr lang="en-US" smtClean="0"/>
              <a:t>10/10/23</a:t>
            </a:fld>
            <a:endParaRPr lang="en-US"/>
          </a:p>
        </p:txBody>
      </p:sp>
      <p:sp>
        <p:nvSpPr>
          <p:cNvPr id="6" name="Footer Placeholder 5">
            <a:extLst>
              <a:ext uri="{FF2B5EF4-FFF2-40B4-BE49-F238E27FC236}">
                <a16:creationId xmlns:a16="http://schemas.microsoft.com/office/drawing/2014/main" id="{CFFC6B12-0F2E-E5A7-7249-7D960C6073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B56793-E07A-BB96-ABAE-D0D364EB2C9D}"/>
              </a:ext>
            </a:extLst>
          </p:cNvPr>
          <p:cNvSpPr>
            <a:spLocks noGrp="1"/>
          </p:cNvSpPr>
          <p:nvPr>
            <p:ph type="sldNum" sz="quarter" idx="12"/>
          </p:nvPr>
        </p:nvSpPr>
        <p:spPr/>
        <p:txBody>
          <a:bodyPr/>
          <a:lstStyle/>
          <a:p>
            <a:fld id="{B8A59176-6378-EA4A-8BBC-C3646688E64C}" type="slidenum">
              <a:rPr lang="en-US" smtClean="0"/>
              <a:t>‹#›</a:t>
            </a:fld>
            <a:endParaRPr lang="en-US"/>
          </a:p>
        </p:txBody>
      </p:sp>
    </p:spTree>
    <p:extLst>
      <p:ext uri="{BB962C8B-B14F-4D97-AF65-F5344CB8AC3E}">
        <p14:creationId xmlns:p14="http://schemas.microsoft.com/office/powerpoint/2010/main" val="3191255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14534-D10C-C1BA-81AC-496EDA12A2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B354CC-211D-F723-827B-7623A5518F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852B86-6149-B0EF-B3D5-AC41FE143C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D6EA80-A89B-FE99-52C2-1D1BEA7232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5F2E76-D4E9-9672-250A-24CD8C0144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FBB94E-A7E4-F53D-1022-08B1F8CE55DF}"/>
              </a:ext>
            </a:extLst>
          </p:cNvPr>
          <p:cNvSpPr>
            <a:spLocks noGrp="1"/>
          </p:cNvSpPr>
          <p:nvPr>
            <p:ph type="dt" sz="half" idx="10"/>
          </p:nvPr>
        </p:nvSpPr>
        <p:spPr/>
        <p:txBody>
          <a:bodyPr/>
          <a:lstStyle/>
          <a:p>
            <a:fld id="{F5CC59AC-8448-4844-B838-E59E2000490B}" type="datetimeFigureOut">
              <a:rPr lang="en-US" smtClean="0"/>
              <a:t>10/10/23</a:t>
            </a:fld>
            <a:endParaRPr lang="en-US"/>
          </a:p>
        </p:txBody>
      </p:sp>
      <p:sp>
        <p:nvSpPr>
          <p:cNvPr id="8" name="Footer Placeholder 7">
            <a:extLst>
              <a:ext uri="{FF2B5EF4-FFF2-40B4-BE49-F238E27FC236}">
                <a16:creationId xmlns:a16="http://schemas.microsoft.com/office/drawing/2014/main" id="{891BFA7F-81FC-1F51-F0FA-EECB3D2A55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EF1DD4-63A4-9900-0191-9575687A67D1}"/>
              </a:ext>
            </a:extLst>
          </p:cNvPr>
          <p:cNvSpPr>
            <a:spLocks noGrp="1"/>
          </p:cNvSpPr>
          <p:nvPr>
            <p:ph type="sldNum" sz="quarter" idx="12"/>
          </p:nvPr>
        </p:nvSpPr>
        <p:spPr/>
        <p:txBody>
          <a:bodyPr/>
          <a:lstStyle/>
          <a:p>
            <a:fld id="{B8A59176-6378-EA4A-8BBC-C3646688E64C}" type="slidenum">
              <a:rPr lang="en-US" smtClean="0"/>
              <a:t>‹#›</a:t>
            </a:fld>
            <a:endParaRPr lang="en-US"/>
          </a:p>
        </p:txBody>
      </p:sp>
    </p:spTree>
    <p:extLst>
      <p:ext uri="{BB962C8B-B14F-4D97-AF65-F5344CB8AC3E}">
        <p14:creationId xmlns:p14="http://schemas.microsoft.com/office/powerpoint/2010/main" val="3644548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730EB-436D-0E78-BE1F-AB4F3477D5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D5DCF6-605F-9CA1-60E3-58213C64B12C}"/>
              </a:ext>
            </a:extLst>
          </p:cNvPr>
          <p:cNvSpPr>
            <a:spLocks noGrp="1"/>
          </p:cNvSpPr>
          <p:nvPr>
            <p:ph type="dt" sz="half" idx="10"/>
          </p:nvPr>
        </p:nvSpPr>
        <p:spPr/>
        <p:txBody>
          <a:bodyPr/>
          <a:lstStyle/>
          <a:p>
            <a:fld id="{F5CC59AC-8448-4844-B838-E59E2000490B}" type="datetimeFigureOut">
              <a:rPr lang="en-US" smtClean="0"/>
              <a:t>10/10/23</a:t>
            </a:fld>
            <a:endParaRPr lang="en-US"/>
          </a:p>
        </p:txBody>
      </p:sp>
      <p:sp>
        <p:nvSpPr>
          <p:cNvPr id="4" name="Footer Placeholder 3">
            <a:extLst>
              <a:ext uri="{FF2B5EF4-FFF2-40B4-BE49-F238E27FC236}">
                <a16:creationId xmlns:a16="http://schemas.microsoft.com/office/drawing/2014/main" id="{C247AA39-48ED-8E34-62F3-F5035A901F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2D79BD-5606-8DDA-0C5B-8A5E34CA91EC}"/>
              </a:ext>
            </a:extLst>
          </p:cNvPr>
          <p:cNvSpPr>
            <a:spLocks noGrp="1"/>
          </p:cNvSpPr>
          <p:nvPr>
            <p:ph type="sldNum" sz="quarter" idx="12"/>
          </p:nvPr>
        </p:nvSpPr>
        <p:spPr/>
        <p:txBody>
          <a:bodyPr/>
          <a:lstStyle/>
          <a:p>
            <a:fld id="{B8A59176-6378-EA4A-8BBC-C3646688E64C}" type="slidenum">
              <a:rPr lang="en-US" smtClean="0"/>
              <a:t>‹#›</a:t>
            </a:fld>
            <a:endParaRPr lang="en-US"/>
          </a:p>
        </p:txBody>
      </p:sp>
    </p:spTree>
    <p:extLst>
      <p:ext uri="{BB962C8B-B14F-4D97-AF65-F5344CB8AC3E}">
        <p14:creationId xmlns:p14="http://schemas.microsoft.com/office/powerpoint/2010/main" val="687492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58DB34-C3C9-AB0A-F8F1-E75AF494515A}"/>
              </a:ext>
            </a:extLst>
          </p:cNvPr>
          <p:cNvSpPr>
            <a:spLocks noGrp="1"/>
          </p:cNvSpPr>
          <p:nvPr>
            <p:ph type="dt" sz="half" idx="10"/>
          </p:nvPr>
        </p:nvSpPr>
        <p:spPr/>
        <p:txBody>
          <a:bodyPr/>
          <a:lstStyle/>
          <a:p>
            <a:fld id="{F5CC59AC-8448-4844-B838-E59E2000490B}" type="datetimeFigureOut">
              <a:rPr lang="en-US" smtClean="0"/>
              <a:t>10/10/23</a:t>
            </a:fld>
            <a:endParaRPr lang="en-US"/>
          </a:p>
        </p:txBody>
      </p:sp>
      <p:sp>
        <p:nvSpPr>
          <p:cNvPr id="3" name="Footer Placeholder 2">
            <a:extLst>
              <a:ext uri="{FF2B5EF4-FFF2-40B4-BE49-F238E27FC236}">
                <a16:creationId xmlns:a16="http://schemas.microsoft.com/office/drawing/2014/main" id="{8B824042-058D-98F0-C812-13E85A6AD5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74202A-FC78-13C7-A467-79686BDCEFAE}"/>
              </a:ext>
            </a:extLst>
          </p:cNvPr>
          <p:cNvSpPr>
            <a:spLocks noGrp="1"/>
          </p:cNvSpPr>
          <p:nvPr>
            <p:ph type="sldNum" sz="quarter" idx="12"/>
          </p:nvPr>
        </p:nvSpPr>
        <p:spPr/>
        <p:txBody>
          <a:bodyPr/>
          <a:lstStyle/>
          <a:p>
            <a:fld id="{B8A59176-6378-EA4A-8BBC-C3646688E64C}" type="slidenum">
              <a:rPr lang="en-US" smtClean="0"/>
              <a:t>‹#›</a:t>
            </a:fld>
            <a:endParaRPr lang="en-US"/>
          </a:p>
        </p:txBody>
      </p:sp>
    </p:spTree>
    <p:extLst>
      <p:ext uri="{BB962C8B-B14F-4D97-AF65-F5344CB8AC3E}">
        <p14:creationId xmlns:p14="http://schemas.microsoft.com/office/powerpoint/2010/main" val="1776598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EFDAC-1785-E093-456E-F56FAD045A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A60559-6DC1-0894-0A84-8FAC75B3A2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202815-6D13-1F3A-09A5-562E844323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E6D03A-09C9-0C30-6DC6-B5384789E527}"/>
              </a:ext>
            </a:extLst>
          </p:cNvPr>
          <p:cNvSpPr>
            <a:spLocks noGrp="1"/>
          </p:cNvSpPr>
          <p:nvPr>
            <p:ph type="dt" sz="half" idx="10"/>
          </p:nvPr>
        </p:nvSpPr>
        <p:spPr/>
        <p:txBody>
          <a:bodyPr/>
          <a:lstStyle/>
          <a:p>
            <a:fld id="{F5CC59AC-8448-4844-B838-E59E2000490B}" type="datetimeFigureOut">
              <a:rPr lang="en-US" smtClean="0"/>
              <a:t>10/10/23</a:t>
            </a:fld>
            <a:endParaRPr lang="en-US"/>
          </a:p>
        </p:txBody>
      </p:sp>
      <p:sp>
        <p:nvSpPr>
          <p:cNvPr id="6" name="Footer Placeholder 5">
            <a:extLst>
              <a:ext uri="{FF2B5EF4-FFF2-40B4-BE49-F238E27FC236}">
                <a16:creationId xmlns:a16="http://schemas.microsoft.com/office/drawing/2014/main" id="{FBFAECD0-C6B9-EA92-C5DB-F98FFAA5FF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AAFB7B-0C17-6BD5-1C58-74B13ADD64FC}"/>
              </a:ext>
            </a:extLst>
          </p:cNvPr>
          <p:cNvSpPr>
            <a:spLocks noGrp="1"/>
          </p:cNvSpPr>
          <p:nvPr>
            <p:ph type="sldNum" sz="quarter" idx="12"/>
          </p:nvPr>
        </p:nvSpPr>
        <p:spPr/>
        <p:txBody>
          <a:bodyPr/>
          <a:lstStyle/>
          <a:p>
            <a:fld id="{B8A59176-6378-EA4A-8BBC-C3646688E64C}" type="slidenum">
              <a:rPr lang="en-US" smtClean="0"/>
              <a:t>‹#›</a:t>
            </a:fld>
            <a:endParaRPr lang="en-US"/>
          </a:p>
        </p:txBody>
      </p:sp>
    </p:spTree>
    <p:extLst>
      <p:ext uri="{BB962C8B-B14F-4D97-AF65-F5344CB8AC3E}">
        <p14:creationId xmlns:p14="http://schemas.microsoft.com/office/powerpoint/2010/main" val="1828133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D20C2-42B4-1667-B391-88DE8F0D1B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EEC263-A87A-7502-A316-28395A59B5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51D76-C80A-C915-72CD-D7FEB2B546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F2AB67-BBD5-C489-510F-DD5F8F54538A}"/>
              </a:ext>
            </a:extLst>
          </p:cNvPr>
          <p:cNvSpPr>
            <a:spLocks noGrp="1"/>
          </p:cNvSpPr>
          <p:nvPr>
            <p:ph type="dt" sz="half" idx="10"/>
          </p:nvPr>
        </p:nvSpPr>
        <p:spPr/>
        <p:txBody>
          <a:bodyPr/>
          <a:lstStyle/>
          <a:p>
            <a:fld id="{F5CC59AC-8448-4844-B838-E59E2000490B}" type="datetimeFigureOut">
              <a:rPr lang="en-US" smtClean="0"/>
              <a:t>10/10/23</a:t>
            </a:fld>
            <a:endParaRPr lang="en-US"/>
          </a:p>
        </p:txBody>
      </p:sp>
      <p:sp>
        <p:nvSpPr>
          <p:cNvPr id="6" name="Footer Placeholder 5">
            <a:extLst>
              <a:ext uri="{FF2B5EF4-FFF2-40B4-BE49-F238E27FC236}">
                <a16:creationId xmlns:a16="http://schemas.microsoft.com/office/drawing/2014/main" id="{2EA30ADD-789C-FB20-6B06-78E6364EC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0E794E-4CBB-902D-FDFB-E89FF3E46ABD}"/>
              </a:ext>
            </a:extLst>
          </p:cNvPr>
          <p:cNvSpPr>
            <a:spLocks noGrp="1"/>
          </p:cNvSpPr>
          <p:nvPr>
            <p:ph type="sldNum" sz="quarter" idx="12"/>
          </p:nvPr>
        </p:nvSpPr>
        <p:spPr/>
        <p:txBody>
          <a:bodyPr/>
          <a:lstStyle/>
          <a:p>
            <a:fld id="{B8A59176-6378-EA4A-8BBC-C3646688E64C}" type="slidenum">
              <a:rPr lang="en-US" smtClean="0"/>
              <a:t>‹#›</a:t>
            </a:fld>
            <a:endParaRPr lang="en-US"/>
          </a:p>
        </p:txBody>
      </p:sp>
    </p:spTree>
    <p:extLst>
      <p:ext uri="{BB962C8B-B14F-4D97-AF65-F5344CB8AC3E}">
        <p14:creationId xmlns:p14="http://schemas.microsoft.com/office/powerpoint/2010/main" val="3997555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E4E6BF-21A5-C6CD-C11B-809FF5B5D0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7938BD-C547-7AC7-9487-B069A87A10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B3319-D3E5-CE30-9162-D519140C36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CC59AC-8448-4844-B838-E59E2000490B}" type="datetimeFigureOut">
              <a:rPr lang="en-US" smtClean="0"/>
              <a:t>10/10/23</a:t>
            </a:fld>
            <a:endParaRPr lang="en-US"/>
          </a:p>
        </p:txBody>
      </p:sp>
      <p:sp>
        <p:nvSpPr>
          <p:cNvPr id="5" name="Footer Placeholder 4">
            <a:extLst>
              <a:ext uri="{FF2B5EF4-FFF2-40B4-BE49-F238E27FC236}">
                <a16:creationId xmlns:a16="http://schemas.microsoft.com/office/drawing/2014/main" id="{30500134-FA91-51B1-9FD6-25F1C8FB1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7EC3E4-AFE4-2047-1E50-6E9CFC132E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59176-6378-EA4A-8BBC-C3646688E64C}" type="slidenum">
              <a:rPr lang="en-US" smtClean="0"/>
              <a:t>‹#›</a:t>
            </a:fld>
            <a:endParaRPr lang="en-US"/>
          </a:p>
        </p:txBody>
      </p:sp>
    </p:spTree>
    <p:extLst>
      <p:ext uri="{BB962C8B-B14F-4D97-AF65-F5344CB8AC3E}">
        <p14:creationId xmlns:p14="http://schemas.microsoft.com/office/powerpoint/2010/main" val="2893623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7.xml"/><Relationship Id="rId5" Type="http://schemas.openxmlformats.org/officeDocument/2006/relationships/image" Target="../media/image29.emf"/><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0.jpe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video" Target="https://www.youtube.com/embed/_b04ZIPj6fY?start=20&amp;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video" Target="https://www.youtube.com/embed/boIfZnFyDn8?start=100&amp;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7" Type="http://schemas.openxmlformats.org/officeDocument/2006/relationships/image" Target="../media/image17.tiff"/><Relationship Id="rId2" Type="http://schemas.openxmlformats.org/officeDocument/2006/relationships/image" Target="../media/image12.tiff"/><Relationship Id="rId1" Type="http://schemas.openxmlformats.org/officeDocument/2006/relationships/slideLayout" Target="../slideLayouts/slideLayout7.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emf"/><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D2010_0210_alt-v1rgb.png">
            <a:extLst>
              <a:ext uri="{FF2B5EF4-FFF2-40B4-BE49-F238E27FC236}">
                <a16:creationId xmlns:a16="http://schemas.microsoft.com/office/drawing/2014/main" id="{D775F300-AE6D-F2CA-9974-BF202038D1E4}"/>
              </a:ext>
            </a:extLst>
          </p:cNvPr>
          <p:cNvPicPr>
            <a:picLocks noChangeAspect="1"/>
          </p:cNvPicPr>
          <p:nvPr/>
        </p:nvPicPr>
        <p:blipFill rotWithShape="1">
          <a:blip r:embed="rId2">
            <a:extLst>
              <a:ext uri="{28A0092B-C50C-407E-A947-70E740481C1C}">
                <a14:useLocalDpi xmlns:a14="http://schemas.microsoft.com/office/drawing/2010/main" val="0"/>
              </a:ext>
            </a:extLst>
          </a:blip>
          <a:srcRect t="38536"/>
          <a:stretch/>
        </p:blipFill>
        <p:spPr>
          <a:xfrm>
            <a:off x="-1504" y="1282"/>
            <a:ext cx="12191980" cy="6856718"/>
          </a:xfrm>
          <a:prstGeom prst="rect">
            <a:avLst/>
          </a:prstGeom>
        </p:spPr>
      </p:pic>
      <p:pic>
        <p:nvPicPr>
          <p:cNvPr id="4" name="Picture 3" descr="Tribrand_ColorBlackText_RGB_small_040615.eps">
            <a:extLst>
              <a:ext uri="{FF2B5EF4-FFF2-40B4-BE49-F238E27FC236}">
                <a16:creationId xmlns:a16="http://schemas.microsoft.com/office/drawing/2014/main" id="{20D09881-F148-74BD-D056-9526C4B55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546" y="0"/>
            <a:ext cx="3196454" cy="684955"/>
          </a:xfrm>
          <a:prstGeom prst="rect">
            <a:avLst/>
          </a:prstGeom>
        </p:spPr>
      </p:pic>
      <p:sp>
        <p:nvSpPr>
          <p:cNvPr id="5" name="Title 1">
            <a:extLst>
              <a:ext uri="{FF2B5EF4-FFF2-40B4-BE49-F238E27FC236}">
                <a16:creationId xmlns:a16="http://schemas.microsoft.com/office/drawing/2014/main" id="{DDA86478-13CD-45E5-106E-93B359505C93}"/>
              </a:ext>
            </a:extLst>
          </p:cNvPr>
          <p:cNvSpPr txBox="1">
            <a:spLocks/>
          </p:cNvSpPr>
          <p:nvPr/>
        </p:nvSpPr>
        <p:spPr>
          <a:xfrm>
            <a:off x="97601" y="53441"/>
            <a:ext cx="7343498" cy="126302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Harnessing Core Facilities for Space Biology Research</a:t>
            </a:r>
          </a:p>
        </p:txBody>
      </p:sp>
      <p:sp>
        <p:nvSpPr>
          <p:cNvPr id="9" name="Title 1">
            <a:extLst>
              <a:ext uri="{FF2B5EF4-FFF2-40B4-BE49-F238E27FC236}">
                <a16:creationId xmlns:a16="http://schemas.microsoft.com/office/drawing/2014/main" id="{95B4FD5B-FA42-DCB9-9624-A02D45DC22EA}"/>
              </a:ext>
            </a:extLst>
          </p:cNvPr>
          <p:cNvSpPr txBox="1">
            <a:spLocks/>
          </p:cNvSpPr>
          <p:nvPr/>
        </p:nvSpPr>
        <p:spPr>
          <a:xfrm>
            <a:off x="215346" y="1316469"/>
            <a:ext cx="4654828" cy="1263028"/>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t>Dr. Camilla </a:t>
            </a:r>
            <a:r>
              <a:rPr lang="en-US" sz="2000" b="1" dirty="0" err="1"/>
              <a:t>Urbaniak</a:t>
            </a:r>
            <a:endParaRPr lang="en-US" sz="2000" b="1" dirty="0"/>
          </a:p>
          <a:p>
            <a:r>
              <a:rPr lang="en-US" sz="2000" b="1" dirty="0"/>
              <a:t>Biotechnology and Planetary Protection Group</a:t>
            </a:r>
          </a:p>
          <a:p>
            <a:r>
              <a:rPr lang="en-US" sz="2000" b="1" dirty="0"/>
              <a:t>NASA-Jet Propulsion Laboratory </a:t>
            </a:r>
          </a:p>
          <a:p>
            <a:r>
              <a:rPr lang="en-US" sz="2000" b="1" dirty="0"/>
              <a:t>Pasadena, California</a:t>
            </a:r>
          </a:p>
          <a:p>
            <a:r>
              <a:rPr lang="en-US" sz="2000" b="1" dirty="0" err="1"/>
              <a:t>camilla.urbaniak@jpl.nasa.gov</a:t>
            </a:r>
            <a:endParaRPr lang="en-US" sz="2000" b="1" dirty="0"/>
          </a:p>
        </p:txBody>
      </p:sp>
    </p:spTree>
    <p:extLst>
      <p:ext uri="{BB962C8B-B14F-4D97-AF65-F5344CB8AC3E}">
        <p14:creationId xmlns:p14="http://schemas.microsoft.com/office/powerpoint/2010/main" val="1178519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AA69A0-FB1C-C8AF-3D6F-B56FE76F039B}"/>
              </a:ext>
            </a:extLst>
          </p:cNvPr>
          <p:cNvPicPr>
            <a:picLocks noChangeAspect="1"/>
          </p:cNvPicPr>
          <p:nvPr/>
        </p:nvPicPr>
        <p:blipFill>
          <a:blip r:embed="rId2"/>
          <a:stretch>
            <a:fillRect/>
          </a:stretch>
        </p:blipFill>
        <p:spPr>
          <a:xfrm>
            <a:off x="5592058" y="1781902"/>
            <a:ext cx="5122843" cy="4770701"/>
          </a:xfrm>
          <a:prstGeom prst="rect">
            <a:avLst/>
          </a:prstGeom>
        </p:spPr>
      </p:pic>
      <p:sp>
        <p:nvSpPr>
          <p:cNvPr id="4" name="TextBox 3">
            <a:extLst>
              <a:ext uri="{FF2B5EF4-FFF2-40B4-BE49-F238E27FC236}">
                <a16:creationId xmlns:a16="http://schemas.microsoft.com/office/drawing/2014/main" id="{82804169-96E1-5207-2067-4B155AC4F736}"/>
              </a:ext>
            </a:extLst>
          </p:cNvPr>
          <p:cNvSpPr txBox="1"/>
          <p:nvPr/>
        </p:nvSpPr>
        <p:spPr>
          <a:xfrm>
            <a:off x="5728771" y="305397"/>
            <a:ext cx="5122843" cy="1200329"/>
          </a:xfrm>
          <a:prstGeom prst="rect">
            <a:avLst/>
          </a:prstGeom>
          <a:noFill/>
        </p:spPr>
        <p:txBody>
          <a:bodyPr wrap="square" rtlCol="0">
            <a:spAutoFit/>
          </a:bodyPr>
          <a:lstStyle/>
          <a:p>
            <a:r>
              <a:rPr lang="en-US" sz="2400" b="1" dirty="0"/>
              <a:t>Results: Biofilm formation seems to be enhanced when </a:t>
            </a:r>
            <a:r>
              <a:rPr lang="en-US" sz="2400" b="1" i="1" dirty="0"/>
              <a:t>S. aureus </a:t>
            </a:r>
            <a:r>
              <a:rPr lang="en-US" sz="2400" b="1" dirty="0"/>
              <a:t>is grown under SMG compared to 1G</a:t>
            </a:r>
          </a:p>
        </p:txBody>
      </p:sp>
      <p:pic>
        <p:nvPicPr>
          <p:cNvPr id="8" name="Picture 7">
            <a:extLst>
              <a:ext uri="{FF2B5EF4-FFF2-40B4-BE49-F238E27FC236}">
                <a16:creationId xmlns:a16="http://schemas.microsoft.com/office/drawing/2014/main" id="{DFADF6B0-5208-53F6-23B7-8474C18A2A65}"/>
              </a:ext>
            </a:extLst>
          </p:cNvPr>
          <p:cNvPicPr>
            <a:picLocks noChangeAspect="1"/>
          </p:cNvPicPr>
          <p:nvPr/>
        </p:nvPicPr>
        <p:blipFill>
          <a:blip r:embed="rId3"/>
          <a:stretch>
            <a:fillRect/>
          </a:stretch>
        </p:blipFill>
        <p:spPr>
          <a:xfrm>
            <a:off x="224970" y="123575"/>
            <a:ext cx="4188003" cy="6575675"/>
          </a:xfrm>
          <a:prstGeom prst="rect">
            <a:avLst/>
          </a:prstGeom>
        </p:spPr>
      </p:pic>
    </p:spTree>
    <p:extLst>
      <p:ext uri="{BB962C8B-B14F-4D97-AF65-F5344CB8AC3E}">
        <p14:creationId xmlns:p14="http://schemas.microsoft.com/office/powerpoint/2010/main" val="2121767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BF90E8-D9CC-5563-E118-86C326C3770B}"/>
              </a:ext>
            </a:extLst>
          </p:cNvPr>
          <p:cNvSpPr txBox="1"/>
          <p:nvPr/>
        </p:nvSpPr>
        <p:spPr>
          <a:xfrm>
            <a:off x="0" y="0"/>
            <a:ext cx="12192000" cy="523220"/>
          </a:xfrm>
          <a:prstGeom prst="rect">
            <a:avLst/>
          </a:prstGeom>
          <a:solidFill>
            <a:schemeClr val="bg2">
              <a:lumMod val="50000"/>
            </a:schemeClr>
          </a:solidFill>
          <a:ln>
            <a:solidFill>
              <a:schemeClr val="bg2">
                <a:lumMod val="25000"/>
              </a:schemeClr>
            </a:solidFill>
          </a:ln>
        </p:spPr>
        <p:txBody>
          <a:bodyPr wrap="square" rtlCol="0">
            <a:spAutoFit/>
          </a:bodyPr>
          <a:lstStyle/>
          <a:p>
            <a:pPr algn="ctr"/>
            <a:r>
              <a:rPr lang="en-US" sz="2800" dirty="0">
                <a:solidFill>
                  <a:schemeClr val="bg1"/>
                </a:solidFill>
              </a:rPr>
              <a:t>ODYSSEY Study: </a:t>
            </a:r>
            <a:r>
              <a:rPr lang="en-US" sz="2000" b="1" u="sng" dirty="0">
                <a:solidFill>
                  <a:schemeClr val="bg1"/>
                </a:solidFill>
              </a:rPr>
              <a:t>O</a:t>
            </a:r>
            <a:r>
              <a:rPr lang="en-US" sz="2000" dirty="0">
                <a:solidFill>
                  <a:schemeClr val="bg1"/>
                </a:solidFill>
                <a:effectLst/>
              </a:rPr>
              <a:t>utcomes of microbial </a:t>
            </a:r>
            <a:r>
              <a:rPr lang="en-US" sz="2000" b="1" u="sng" dirty="0">
                <a:solidFill>
                  <a:schemeClr val="bg1"/>
                </a:solidFill>
                <a:effectLst/>
              </a:rPr>
              <a:t>dy</a:t>
            </a:r>
            <a:r>
              <a:rPr lang="en-US" sz="2000" dirty="0">
                <a:solidFill>
                  <a:schemeClr val="bg1"/>
                </a:solidFill>
                <a:effectLst/>
              </a:rPr>
              <a:t>namics during </a:t>
            </a:r>
            <a:r>
              <a:rPr lang="en-US" sz="2000" b="1" u="sng" dirty="0">
                <a:solidFill>
                  <a:schemeClr val="bg1"/>
                </a:solidFill>
                <a:effectLst/>
              </a:rPr>
              <a:t>s</a:t>
            </a:r>
            <a:r>
              <a:rPr lang="en-US" sz="2000" dirty="0">
                <a:solidFill>
                  <a:schemeClr val="bg1"/>
                </a:solidFill>
                <a:effectLst/>
              </a:rPr>
              <a:t>paceflight and in </a:t>
            </a:r>
            <a:r>
              <a:rPr lang="en-US" sz="2000" b="1" u="sng" dirty="0">
                <a:solidFill>
                  <a:schemeClr val="bg1"/>
                </a:solidFill>
                <a:effectLst/>
              </a:rPr>
              <a:t>s</a:t>
            </a:r>
            <a:r>
              <a:rPr lang="en-US" sz="2000" dirty="0">
                <a:solidFill>
                  <a:schemeClr val="bg1"/>
                </a:solidFill>
                <a:effectLst/>
              </a:rPr>
              <a:t>imulat</a:t>
            </a:r>
            <a:r>
              <a:rPr lang="en-US" sz="2000" b="1" u="sng" dirty="0">
                <a:solidFill>
                  <a:schemeClr val="bg1"/>
                </a:solidFill>
                <a:effectLst/>
              </a:rPr>
              <a:t>e</a:t>
            </a:r>
            <a:r>
              <a:rPr lang="en-US" sz="2000" dirty="0">
                <a:solidFill>
                  <a:schemeClr val="bg1"/>
                </a:solidFill>
                <a:effectLst/>
              </a:rPr>
              <a:t>d micrograv</a:t>
            </a:r>
            <a:r>
              <a:rPr lang="en-US" dirty="0">
                <a:solidFill>
                  <a:schemeClr val="bg1"/>
                </a:solidFill>
                <a:effectLst/>
              </a:rPr>
              <a:t>it</a:t>
            </a:r>
            <a:r>
              <a:rPr lang="en-US" b="1" u="sng" dirty="0">
                <a:solidFill>
                  <a:schemeClr val="bg1"/>
                </a:solidFill>
                <a:effectLst/>
              </a:rPr>
              <a:t>y</a:t>
            </a:r>
            <a:r>
              <a:rPr lang="en-US" dirty="0">
                <a:solidFill>
                  <a:schemeClr val="bg1"/>
                </a:solidFill>
              </a:rPr>
              <a:t> </a:t>
            </a:r>
          </a:p>
        </p:txBody>
      </p:sp>
      <p:sp>
        <p:nvSpPr>
          <p:cNvPr id="12" name="TextBox 11">
            <a:extLst>
              <a:ext uri="{FF2B5EF4-FFF2-40B4-BE49-F238E27FC236}">
                <a16:creationId xmlns:a16="http://schemas.microsoft.com/office/drawing/2014/main" id="{7FCCD41F-DAAF-163A-8C01-7A74D87FAF73}"/>
              </a:ext>
            </a:extLst>
          </p:cNvPr>
          <p:cNvSpPr txBox="1"/>
          <p:nvPr/>
        </p:nvSpPr>
        <p:spPr>
          <a:xfrm>
            <a:off x="5637490" y="773535"/>
            <a:ext cx="6359879" cy="2246769"/>
          </a:xfrm>
          <a:prstGeom prst="rect">
            <a:avLst/>
          </a:prstGeom>
          <a:noFill/>
        </p:spPr>
        <p:txBody>
          <a:bodyPr wrap="square">
            <a:spAutoFit/>
          </a:bodyPr>
          <a:lstStyle/>
          <a:p>
            <a:pPr marL="0" marR="0">
              <a:spcBef>
                <a:spcPts val="0"/>
              </a:spcBef>
              <a:spcAft>
                <a:spcPts val="600"/>
              </a:spcAft>
            </a:pPr>
            <a:r>
              <a:rPr lang="en-US" sz="2000" dirty="0">
                <a:solidFill>
                  <a:srgbClr val="000000"/>
                </a:solidFill>
                <a:effectLst/>
                <a:latin typeface="Times New Roman" panose="02020603050405020304" pitchFamily="18" charset="0"/>
                <a:ea typeface="Calibri" panose="020F0502020204030204" pitchFamily="34" charset="0"/>
              </a:rPr>
              <a:t>One of NASA’s goals is to </a:t>
            </a:r>
            <a:r>
              <a:rPr lang="en-US" sz="2000" b="1" dirty="0">
                <a:solidFill>
                  <a:srgbClr val="000000"/>
                </a:solidFill>
                <a:effectLst/>
                <a:latin typeface="Times New Roman" panose="02020603050405020304" pitchFamily="18" charset="0"/>
                <a:ea typeface="Calibri" panose="020F0502020204030204" pitchFamily="34" charset="0"/>
              </a:rPr>
              <a:t>minimize the health risks </a:t>
            </a:r>
            <a:r>
              <a:rPr lang="en-US" sz="2000" dirty="0">
                <a:solidFill>
                  <a:srgbClr val="000000"/>
                </a:solidFill>
                <a:effectLst/>
                <a:latin typeface="Times New Roman" panose="02020603050405020304" pitchFamily="18" charset="0"/>
                <a:ea typeface="Calibri" panose="020F0502020204030204" pitchFamily="34" charset="0"/>
              </a:rPr>
              <a:t>associated with </a:t>
            </a:r>
            <a:r>
              <a:rPr lang="en-US" sz="2000" b="1" dirty="0">
                <a:solidFill>
                  <a:srgbClr val="000000"/>
                </a:solidFill>
                <a:effectLst/>
                <a:latin typeface="Times New Roman" panose="02020603050405020304" pitchFamily="18" charset="0"/>
                <a:ea typeface="Calibri" panose="020F0502020204030204" pitchFamily="34" charset="0"/>
              </a:rPr>
              <a:t>extended spaceflight</a:t>
            </a:r>
            <a:r>
              <a:rPr lang="en-US" sz="2000" dirty="0">
                <a:solidFill>
                  <a:srgbClr val="000000"/>
                </a:solidFill>
                <a:effectLst/>
                <a:latin typeface="Times New Roman" panose="02020603050405020304" pitchFamily="18" charset="0"/>
                <a:ea typeface="Calibri" panose="020F0502020204030204" pitchFamily="34" charset="0"/>
              </a:rPr>
              <a:t>, so it is critical that methods for preventing and treating spaceflight-induced illnesses be developed before astronauts embark upon long-duration space missions. In order to do so, it is important for NASA to learn how </a:t>
            </a:r>
            <a:r>
              <a:rPr lang="en-US" sz="2000" b="1" dirty="0">
                <a:solidFill>
                  <a:srgbClr val="000000"/>
                </a:solidFill>
                <a:effectLst/>
                <a:latin typeface="Times New Roman" panose="02020603050405020304" pitchFamily="18" charset="0"/>
                <a:ea typeface="Calibri" panose="020F0502020204030204" pitchFamily="34" charset="0"/>
              </a:rPr>
              <a:t>bacterial communities</a:t>
            </a:r>
            <a:r>
              <a:rPr lang="en-US" sz="2000" dirty="0">
                <a:solidFill>
                  <a:srgbClr val="000000"/>
                </a:solidFill>
                <a:effectLst/>
                <a:latin typeface="Times New Roman" panose="02020603050405020304" pitchFamily="18" charset="0"/>
                <a:ea typeface="Calibri" panose="020F0502020204030204" pitchFamily="34" charset="0"/>
              </a:rPr>
              <a:t> that play a role in human health and disease are </a:t>
            </a:r>
            <a:r>
              <a:rPr lang="en-US" sz="2000" b="1" dirty="0">
                <a:solidFill>
                  <a:srgbClr val="000000"/>
                </a:solidFill>
                <a:effectLst/>
                <a:latin typeface="Times New Roman" panose="02020603050405020304" pitchFamily="18" charset="0"/>
                <a:ea typeface="Calibri" panose="020F0502020204030204" pitchFamily="34" charset="0"/>
              </a:rPr>
              <a:t>affected</a:t>
            </a:r>
            <a:r>
              <a:rPr lang="en-US" sz="2000" dirty="0">
                <a:solidFill>
                  <a:srgbClr val="000000"/>
                </a:solidFill>
                <a:effectLst/>
                <a:latin typeface="Times New Roman" panose="02020603050405020304" pitchFamily="18" charset="0"/>
                <a:ea typeface="Calibri" panose="020F0502020204030204" pitchFamily="34" charset="0"/>
              </a:rPr>
              <a:t> by spaceflight. </a:t>
            </a:r>
            <a:endParaRPr lang="en-US" sz="2000" dirty="0">
              <a:effectLst/>
              <a:latin typeface="Times New Roman" panose="02020603050405020304" pitchFamily="18" charset="0"/>
              <a:ea typeface="Calibri" panose="020F0502020204030204" pitchFamily="34" charset="0"/>
            </a:endParaRPr>
          </a:p>
        </p:txBody>
      </p:sp>
      <p:sp>
        <p:nvSpPr>
          <p:cNvPr id="14" name="TextBox 13">
            <a:extLst>
              <a:ext uri="{FF2B5EF4-FFF2-40B4-BE49-F238E27FC236}">
                <a16:creationId xmlns:a16="http://schemas.microsoft.com/office/drawing/2014/main" id="{08DE6B8B-EC1C-2BAA-EC03-D5E3CD0B0D93}"/>
              </a:ext>
            </a:extLst>
          </p:cNvPr>
          <p:cNvSpPr txBox="1"/>
          <p:nvPr/>
        </p:nvSpPr>
        <p:spPr>
          <a:xfrm>
            <a:off x="5824256" y="3368663"/>
            <a:ext cx="5941758" cy="2605842"/>
          </a:xfrm>
          <a:prstGeom prst="rect">
            <a:avLst/>
          </a:prstGeom>
          <a:noFill/>
        </p:spPr>
        <p:txBody>
          <a:bodyPr wrap="square">
            <a:spAutoFit/>
          </a:bodyPr>
          <a:lstStyle/>
          <a:p>
            <a:pPr marL="342900" marR="0" lvl="0" indent="-342900">
              <a:spcBef>
                <a:spcPts val="0"/>
              </a:spcBef>
              <a:spcAft>
                <a:spcPts val="200"/>
              </a:spcAft>
              <a:buSzPts val="900"/>
              <a:buFont typeface="Symbol" pitchFamily="2" charset="2"/>
              <a:buChar char=""/>
            </a:pPr>
            <a:r>
              <a:rPr lang="en-US" sz="2000" b="1" dirty="0">
                <a:effectLst/>
                <a:latin typeface="Times New Roman" panose="02020603050405020304" pitchFamily="18" charset="0"/>
                <a:ea typeface="Calibri" panose="020F0502020204030204" pitchFamily="34" charset="0"/>
              </a:rPr>
              <a:t>Objective 1</a:t>
            </a:r>
            <a:r>
              <a:rPr lang="en-US" sz="2000" dirty="0">
                <a:effectLst/>
                <a:latin typeface="Times New Roman" panose="02020603050405020304" pitchFamily="18" charset="0"/>
                <a:ea typeface="Calibri" panose="020F0502020204030204" pitchFamily="34" charset="0"/>
              </a:rPr>
              <a:t>: Compare horizontal gene transfer efficiency between spaceflight, ground and Earth based microgravity analogs</a:t>
            </a:r>
          </a:p>
          <a:p>
            <a:pPr marR="0" lvl="0">
              <a:spcBef>
                <a:spcPts val="0"/>
              </a:spcBef>
              <a:spcAft>
                <a:spcPts val="200"/>
              </a:spcAft>
              <a:buSzPts val="900"/>
            </a:pPr>
            <a:endParaRPr lang="en-US" sz="2000" dirty="0">
              <a:effectLst/>
              <a:latin typeface="Times New Roman" panose="02020603050405020304" pitchFamily="18" charset="0"/>
              <a:ea typeface="Calibri" panose="020F0502020204030204" pitchFamily="34" charset="0"/>
            </a:endParaRPr>
          </a:p>
          <a:p>
            <a:pPr marL="342900" marR="0" lvl="0" indent="-342900">
              <a:spcBef>
                <a:spcPts val="0"/>
              </a:spcBef>
              <a:spcAft>
                <a:spcPts val="200"/>
              </a:spcAft>
              <a:buSzPts val="900"/>
              <a:buFont typeface="Symbol" pitchFamily="2" charset="2"/>
              <a:buChar char=""/>
            </a:pPr>
            <a:r>
              <a:rPr lang="en-US" sz="2000" b="1" dirty="0">
                <a:effectLst/>
                <a:latin typeface="Times New Roman" panose="02020603050405020304" pitchFamily="18" charset="0"/>
                <a:ea typeface="Calibri" panose="020F0502020204030204" pitchFamily="34" charset="0"/>
              </a:rPr>
              <a:t>Objective 2</a:t>
            </a:r>
            <a:r>
              <a:rPr lang="en-US" sz="2000" dirty="0">
                <a:effectLst/>
                <a:latin typeface="Times New Roman" panose="02020603050405020304" pitchFamily="18" charset="0"/>
                <a:ea typeface="Calibri" panose="020F0502020204030204" pitchFamily="34" charset="0"/>
              </a:rPr>
              <a:t>: </a:t>
            </a:r>
            <a:r>
              <a:rPr lang="en-US" sz="2000" dirty="0">
                <a:latin typeface="Times New Roman" panose="02020603050405020304" pitchFamily="18" charset="0"/>
                <a:ea typeface="Calibri" panose="020F0502020204030204" pitchFamily="34" charset="0"/>
              </a:rPr>
              <a:t>Examine the properties of biofilm formation in space, and c</a:t>
            </a:r>
            <a:r>
              <a:rPr lang="en-US" sz="2000" dirty="0">
                <a:effectLst/>
                <a:latin typeface="Times New Roman" panose="02020603050405020304" pitchFamily="18" charset="0"/>
                <a:ea typeface="Calibri" panose="020F0502020204030204" pitchFamily="34" charset="0"/>
              </a:rPr>
              <a:t>ompare biofilm formation between spaceflight, ground, and Earth based microgravity analogs </a:t>
            </a:r>
          </a:p>
        </p:txBody>
      </p:sp>
      <p:pic>
        <p:nvPicPr>
          <p:cNvPr id="3078" name="Picture 6">
            <a:extLst>
              <a:ext uri="{FF2B5EF4-FFF2-40B4-BE49-F238E27FC236}">
                <a16:creationId xmlns:a16="http://schemas.microsoft.com/office/drawing/2014/main" id="{526624DB-2BA5-49D6-B4B4-0C4C6BBA10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90" y="606727"/>
            <a:ext cx="5379378" cy="560243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9FC7390-2DF5-4D2B-B6C3-2993CC881C20}"/>
              </a:ext>
            </a:extLst>
          </p:cNvPr>
          <p:cNvSpPr txBox="1"/>
          <p:nvPr/>
        </p:nvSpPr>
        <p:spPr>
          <a:xfrm>
            <a:off x="0" y="6242216"/>
            <a:ext cx="5827923" cy="646331"/>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Koehle AP, </a:t>
            </a:r>
            <a:r>
              <a:rPr lang="en-US" sz="1200" dirty="0" err="1">
                <a:latin typeface="Times New Roman" panose="02020603050405020304" pitchFamily="18" charset="0"/>
                <a:cs typeface="Times New Roman" panose="02020603050405020304" pitchFamily="18" charset="0"/>
              </a:rPr>
              <a:t>Brumwell</a:t>
            </a:r>
            <a:r>
              <a:rPr lang="en-US" sz="1200" dirty="0">
                <a:latin typeface="Times New Roman" panose="02020603050405020304" pitchFamily="18" charset="0"/>
                <a:cs typeface="Times New Roman" panose="02020603050405020304" pitchFamily="18" charset="0"/>
              </a:rPr>
              <a:t> SL, </a:t>
            </a:r>
            <a:r>
              <a:rPr lang="en-US" sz="1200" dirty="0" err="1">
                <a:latin typeface="Times New Roman" panose="02020603050405020304" pitchFamily="18" charset="0"/>
                <a:cs typeface="Times New Roman" panose="02020603050405020304" pitchFamily="18" charset="0"/>
              </a:rPr>
              <a:t>Seto</a:t>
            </a:r>
            <a:r>
              <a:rPr lang="en-US" sz="1200" dirty="0">
                <a:latin typeface="Times New Roman" panose="02020603050405020304" pitchFamily="18" charset="0"/>
                <a:cs typeface="Times New Roman" panose="02020603050405020304" pitchFamily="18" charset="0"/>
              </a:rPr>
              <a:t> EP, Lynch AM, </a:t>
            </a:r>
            <a:r>
              <a:rPr lang="en-US" sz="1200" dirty="0" err="1">
                <a:latin typeface="Times New Roman" panose="02020603050405020304" pitchFamily="18" charset="0"/>
                <a:cs typeface="Times New Roman" panose="02020603050405020304" pitchFamily="18" charset="0"/>
              </a:rPr>
              <a:t>Urbaniak</a:t>
            </a:r>
            <a:r>
              <a:rPr lang="en-US" sz="1200" dirty="0">
                <a:latin typeface="Times New Roman" panose="02020603050405020304" pitchFamily="18" charset="0"/>
                <a:cs typeface="Times New Roman" panose="02020603050405020304" pitchFamily="18" charset="0"/>
              </a:rPr>
              <a:t> C. Microbial applications for sustainable space exploration beyond low Earth orbit. NPJ Microgravity. 2023 Jun 21;9(1):47</a:t>
            </a:r>
          </a:p>
        </p:txBody>
      </p:sp>
    </p:spTree>
    <p:extLst>
      <p:ext uri="{BB962C8B-B14F-4D97-AF65-F5344CB8AC3E}">
        <p14:creationId xmlns:p14="http://schemas.microsoft.com/office/powerpoint/2010/main" val="1663794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A0D8986-4E3C-9BCB-CA8A-46F21D1B1751}"/>
              </a:ext>
            </a:extLst>
          </p:cNvPr>
          <p:cNvSpPr txBox="1"/>
          <p:nvPr/>
        </p:nvSpPr>
        <p:spPr>
          <a:xfrm>
            <a:off x="9481278" y="472566"/>
            <a:ext cx="2553948" cy="5078313"/>
          </a:xfrm>
          <a:prstGeom prst="rect">
            <a:avLst/>
          </a:prstGeom>
          <a:noFill/>
          <a:ln w="41275">
            <a:solidFill>
              <a:schemeClr val="tx1"/>
            </a:solidFill>
          </a:ln>
        </p:spPr>
        <p:txBody>
          <a:bodyPr wrap="square" rtlCol="0">
            <a:spAutoFit/>
          </a:bodyPr>
          <a:lstStyle/>
          <a:p>
            <a:pPr marL="285750" indent="-285750">
              <a:buFont typeface="Wingdings" pitchFamily="2" charset="2"/>
              <a:buChar char="v"/>
            </a:pPr>
            <a:r>
              <a:rPr lang="en-US" dirty="0"/>
              <a:t>Samples will be prepared on Earth and loaded into hardware</a:t>
            </a:r>
          </a:p>
          <a:p>
            <a:pPr marL="285750" indent="-285750">
              <a:buFont typeface="Wingdings" pitchFamily="2" charset="2"/>
              <a:buChar char="v"/>
            </a:pPr>
            <a:r>
              <a:rPr lang="en-US" dirty="0"/>
              <a:t>Hardware will be stored at 4</a:t>
            </a:r>
            <a:r>
              <a:rPr lang="en-US" b="0" i="0" u="none" strike="noStrike" dirty="0">
                <a:solidFill>
                  <a:srgbClr val="000000"/>
                </a:solidFill>
                <a:effectLst/>
              </a:rPr>
              <a:t>°C</a:t>
            </a:r>
            <a:r>
              <a:rPr lang="en-US" dirty="0"/>
              <a:t> until launch</a:t>
            </a:r>
          </a:p>
          <a:p>
            <a:pPr marL="285750" indent="-285750">
              <a:buFont typeface="Wingdings" pitchFamily="2" charset="2"/>
              <a:buChar char="v"/>
            </a:pPr>
            <a:r>
              <a:rPr lang="en-US" dirty="0"/>
              <a:t>Samples will be grown at 37</a:t>
            </a:r>
            <a:r>
              <a:rPr lang="en-US" b="0" i="0" u="none" strike="noStrike" dirty="0">
                <a:solidFill>
                  <a:srgbClr val="000000"/>
                </a:solidFill>
                <a:effectLst/>
              </a:rPr>
              <a:t>°C</a:t>
            </a:r>
            <a:r>
              <a:rPr lang="en-US" dirty="0"/>
              <a:t> for 22 hours (Objective 1) or 52 hours (Objective 2) on the ISS</a:t>
            </a:r>
          </a:p>
          <a:p>
            <a:pPr marL="285750" indent="-285750">
              <a:buFont typeface="Wingdings" pitchFamily="2" charset="2"/>
              <a:buChar char="v"/>
            </a:pPr>
            <a:r>
              <a:rPr lang="en-US" dirty="0"/>
              <a:t>Samples will be processed and stored accordingly on the ISS until return to Earth, where analyses will take place </a:t>
            </a:r>
          </a:p>
        </p:txBody>
      </p:sp>
      <p:pic>
        <p:nvPicPr>
          <p:cNvPr id="18" name="Picture 17">
            <a:extLst>
              <a:ext uri="{FF2B5EF4-FFF2-40B4-BE49-F238E27FC236}">
                <a16:creationId xmlns:a16="http://schemas.microsoft.com/office/drawing/2014/main" id="{F1AFECB0-4BDB-50AD-2489-EA40D26C4CF0}"/>
              </a:ext>
            </a:extLst>
          </p:cNvPr>
          <p:cNvPicPr>
            <a:picLocks noChangeAspect="1"/>
          </p:cNvPicPr>
          <p:nvPr/>
        </p:nvPicPr>
        <p:blipFill>
          <a:blip r:embed="rId2"/>
          <a:stretch>
            <a:fillRect/>
          </a:stretch>
        </p:blipFill>
        <p:spPr>
          <a:xfrm>
            <a:off x="4540904" y="241563"/>
            <a:ext cx="4661836" cy="2847728"/>
          </a:xfrm>
          <a:prstGeom prst="rect">
            <a:avLst/>
          </a:prstGeom>
        </p:spPr>
      </p:pic>
      <p:pic>
        <p:nvPicPr>
          <p:cNvPr id="28" name="Picture 27">
            <a:extLst>
              <a:ext uri="{FF2B5EF4-FFF2-40B4-BE49-F238E27FC236}">
                <a16:creationId xmlns:a16="http://schemas.microsoft.com/office/drawing/2014/main" id="{0294429F-7C14-02F3-4F8B-90CEF7C7D334}"/>
              </a:ext>
            </a:extLst>
          </p:cNvPr>
          <p:cNvPicPr>
            <a:picLocks noChangeAspect="1"/>
          </p:cNvPicPr>
          <p:nvPr/>
        </p:nvPicPr>
        <p:blipFill>
          <a:blip r:embed="rId3"/>
          <a:stretch>
            <a:fillRect/>
          </a:stretch>
        </p:blipFill>
        <p:spPr>
          <a:xfrm>
            <a:off x="3912387" y="4019731"/>
            <a:ext cx="4943713" cy="2489640"/>
          </a:xfrm>
          <a:prstGeom prst="rect">
            <a:avLst/>
          </a:prstGeom>
        </p:spPr>
      </p:pic>
      <p:sp>
        <p:nvSpPr>
          <p:cNvPr id="29" name="TextBox 28">
            <a:extLst>
              <a:ext uri="{FF2B5EF4-FFF2-40B4-BE49-F238E27FC236}">
                <a16:creationId xmlns:a16="http://schemas.microsoft.com/office/drawing/2014/main" id="{B0C046FE-0781-2510-4C11-BE2E5FE3C64D}"/>
              </a:ext>
            </a:extLst>
          </p:cNvPr>
          <p:cNvSpPr txBox="1"/>
          <p:nvPr/>
        </p:nvSpPr>
        <p:spPr>
          <a:xfrm>
            <a:off x="6165147" y="39871"/>
            <a:ext cx="1056287" cy="369332"/>
          </a:xfrm>
          <a:prstGeom prst="rect">
            <a:avLst/>
          </a:prstGeom>
          <a:noFill/>
        </p:spPr>
        <p:txBody>
          <a:bodyPr wrap="square" rtlCol="0">
            <a:spAutoFit/>
          </a:bodyPr>
          <a:lstStyle/>
          <a:p>
            <a:r>
              <a:rPr lang="en-US" b="1" dirty="0"/>
              <a:t> Analysis </a:t>
            </a:r>
          </a:p>
        </p:txBody>
      </p:sp>
      <p:sp>
        <p:nvSpPr>
          <p:cNvPr id="30" name="TextBox 29">
            <a:extLst>
              <a:ext uri="{FF2B5EF4-FFF2-40B4-BE49-F238E27FC236}">
                <a16:creationId xmlns:a16="http://schemas.microsoft.com/office/drawing/2014/main" id="{F220B3C1-EE75-940D-0F6A-9A3E6BED75E8}"/>
              </a:ext>
            </a:extLst>
          </p:cNvPr>
          <p:cNvSpPr txBox="1"/>
          <p:nvPr/>
        </p:nvSpPr>
        <p:spPr>
          <a:xfrm>
            <a:off x="5815535" y="3565721"/>
            <a:ext cx="1056287" cy="369332"/>
          </a:xfrm>
          <a:prstGeom prst="rect">
            <a:avLst/>
          </a:prstGeom>
          <a:noFill/>
        </p:spPr>
        <p:txBody>
          <a:bodyPr wrap="square" rtlCol="0">
            <a:spAutoFit/>
          </a:bodyPr>
          <a:lstStyle/>
          <a:p>
            <a:r>
              <a:rPr lang="en-US" b="1" dirty="0"/>
              <a:t> Analysis </a:t>
            </a:r>
          </a:p>
        </p:txBody>
      </p:sp>
      <p:pic>
        <p:nvPicPr>
          <p:cNvPr id="8" name="Picture 7">
            <a:extLst>
              <a:ext uri="{FF2B5EF4-FFF2-40B4-BE49-F238E27FC236}">
                <a16:creationId xmlns:a16="http://schemas.microsoft.com/office/drawing/2014/main" id="{1D85DC93-A831-B642-B4F4-F80339E11AAF}"/>
              </a:ext>
            </a:extLst>
          </p:cNvPr>
          <p:cNvPicPr>
            <a:picLocks noChangeAspect="1"/>
          </p:cNvPicPr>
          <p:nvPr/>
        </p:nvPicPr>
        <p:blipFill>
          <a:blip r:embed="rId4"/>
          <a:stretch>
            <a:fillRect/>
          </a:stretch>
        </p:blipFill>
        <p:spPr>
          <a:xfrm>
            <a:off x="52041" y="147952"/>
            <a:ext cx="4210325" cy="2827372"/>
          </a:xfrm>
          <a:prstGeom prst="rect">
            <a:avLst/>
          </a:prstGeom>
        </p:spPr>
      </p:pic>
      <p:pic>
        <p:nvPicPr>
          <p:cNvPr id="9" name="Picture 8">
            <a:extLst>
              <a:ext uri="{FF2B5EF4-FFF2-40B4-BE49-F238E27FC236}">
                <a16:creationId xmlns:a16="http://schemas.microsoft.com/office/drawing/2014/main" id="{A6A33065-B7F1-E17F-81D7-3D5FC1BD0588}"/>
              </a:ext>
            </a:extLst>
          </p:cNvPr>
          <p:cNvPicPr>
            <a:picLocks noChangeAspect="1"/>
          </p:cNvPicPr>
          <p:nvPr/>
        </p:nvPicPr>
        <p:blipFill>
          <a:blip r:embed="rId5"/>
          <a:stretch>
            <a:fillRect/>
          </a:stretch>
        </p:blipFill>
        <p:spPr>
          <a:xfrm>
            <a:off x="185551" y="3574463"/>
            <a:ext cx="3448297" cy="3028910"/>
          </a:xfrm>
          <a:prstGeom prst="rect">
            <a:avLst/>
          </a:prstGeom>
        </p:spPr>
      </p:pic>
    </p:spTree>
    <p:extLst>
      <p:ext uri="{BB962C8B-B14F-4D97-AF65-F5344CB8AC3E}">
        <p14:creationId xmlns:p14="http://schemas.microsoft.com/office/powerpoint/2010/main" val="3292631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3D459D-6DDE-7F8D-7BB2-A535AD55543C}"/>
              </a:ext>
            </a:extLst>
          </p:cNvPr>
          <p:cNvSpPr txBox="1"/>
          <p:nvPr/>
        </p:nvSpPr>
        <p:spPr>
          <a:xfrm>
            <a:off x="1524000" y="0"/>
            <a:ext cx="9144000" cy="523220"/>
          </a:xfrm>
          <a:prstGeom prst="rect">
            <a:avLst/>
          </a:prstGeom>
          <a:solidFill>
            <a:schemeClr val="bg2">
              <a:lumMod val="50000"/>
            </a:schemeClr>
          </a:solidFill>
          <a:ln>
            <a:solidFill>
              <a:schemeClr val="bg2">
                <a:lumMod val="25000"/>
              </a:schemeClr>
            </a:solidFill>
          </a:ln>
        </p:spPr>
        <p:txBody>
          <a:bodyPr wrap="square" rtlCol="0">
            <a:spAutoFit/>
          </a:bodyPr>
          <a:lstStyle/>
          <a:p>
            <a:pPr algn="ctr"/>
            <a:r>
              <a:rPr lang="en-US" sz="2800" dirty="0">
                <a:solidFill>
                  <a:schemeClr val="bg1"/>
                </a:solidFill>
              </a:rPr>
              <a:t>Spaceflight hardware  </a:t>
            </a:r>
          </a:p>
        </p:txBody>
      </p:sp>
      <p:sp>
        <p:nvSpPr>
          <p:cNvPr id="5" name="TextBox 4">
            <a:extLst>
              <a:ext uri="{FF2B5EF4-FFF2-40B4-BE49-F238E27FC236}">
                <a16:creationId xmlns:a16="http://schemas.microsoft.com/office/drawing/2014/main" id="{B634C81A-F68F-F429-AD7E-E560AD5FADEB}"/>
              </a:ext>
            </a:extLst>
          </p:cNvPr>
          <p:cNvSpPr txBox="1"/>
          <p:nvPr/>
        </p:nvSpPr>
        <p:spPr>
          <a:xfrm>
            <a:off x="617517" y="1060265"/>
            <a:ext cx="2460587" cy="646331"/>
          </a:xfrm>
          <a:prstGeom prst="rect">
            <a:avLst/>
          </a:prstGeom>
          <a:noFill/>
        </p:spPr>
        <p:txBody>
          <a:bodyPr wrap="square" rtlCol="0">
            <a:spAutoFit/>
          </a:bodyPr>
          <a:lstStyle/>
          <a:p>
            <a:r>
              <a:rPr lang="en-US" b="1" dirty="0"/>
              <a:t> FEP bag with coverslip holders for microscopy  </a:t>
            </a:r>
          </a:p>
        </p:txBody>
      </p:sp>
      <p:sp>
        <p:nvSpPr>
          <p:cNvPr id="6" name="TextBox 5">
            <a:extLst>
              <a:ext uri="{FF2B5EF4-FFF2-40B4-BE49-F238E27FC236}">
                <a16:creationId xmlns:a16="http://schemas.microsoft.com/office/drawing/2014/main" id="{98B5B14A-1BFF-5A8C-B8D5-028A59432C7E}"/>
              </a:ext>
            </a:extLst>
          </p:cNvPr>
          <p:cNvSpPr txBox="1"/>
          <p:nvPr/>
        </p:nvSpPr>
        <p:spPr>
          <a:xfrm>
            <a:off x="3871398" y="1095254"/>
            <a:ext cx="3519294" cy="646331"/>
          </a:xfrm>
          <a:prstGeom prst="rect">
            <a:avLst/>
          </a:prstGeom>
          <a:noFill/>
        </p:spPr>
        <p:txBody>
          <a:bodyPr wrap="square" rtlCol="0">
            <a:spAutoFit/>
          </a:bodyPr>
          <a:lstStyle/>
          <a:p>
            <a:r>
              <a:rPr lang="en-US" b="1" dirty="0"/>
              <a:t> FEP bag with FEP-C coupon for transcriptomics/metabolomics</a:t>
            </a:r>
          </a:p>
        </p:txBody>
      </p:sp>
      <p:pic>
        <p:nvPicPr>
          <p:cNvPr id="7170" name="Picture 2" descr="BioServe Space Technologies">
            <a:extLst>
              <a:ext uri="{FF2B5EF4-FFF2-40B4-BE49-F238E27FC236}">
                <a16:creationId xmlns:a16="http://schemas.microsoft.com/office/drawing/2014/main" id="{E21C75D4-BA7B-B379-B285-B5C2A6B61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6590" y="0"/>
            <a:ext cx="2000480" cy="88687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776A258-27B6-8E94-6E18-D375FE5AFED2}"/>
              </a:ext>
            </a:extLst>
          </p:cNvPr>
          <p:cNvSpPr txBox="1"/>
          <p:nvPr/>
        </p:nvSpPr>
        <p:spPr>
          <a:xfrm>
            <a:off x="7929505" y="1095255"/>
            <a:ext cx="3519294" cy="646331"/>
          </a:xfrm>
          <a:prstGeom prst="rect">
            <a:avLst/>
          </a:prstGeom>
          <a:noFill/>
        </p:spPr>
        <p:txBody>
          <a:bodyPr wrap="square" rtlCol="0">
            <a:spAutoFit/>
          </a:bodyPr>
          <a:lstStyle/>
          <a:p>
            <a:r>
              <a:rPr lang="en-US" b="1" dirty="0"/>
              <a:t> FPA (fluid processing apparatus)  and GAP system</a:t>
            </a:r>
          </a:p>
        </p:txBody>
      </p:sp>
      <p:pic>
        <p:nvPicPr>
          <p:cNvPr id="9" name="Picture 8">
            <a:extLst>
              <a:ext uri="{FF2B5EF4-FFF2-40B4-BE49-F238E27FC236}">
                <a16:creationId xmlns:a16="http://schemas.microsoft.com/office/drawing/2014/main" id="{600693E3-9DD1-4CA1-67C7-727510DF4022}"/>
              </a:ext>
            </a:extLst>
          </p:cNvPr>
          <p:cNvPicPr>
            <a:picLocks noChangeAspect="1"/>
          </p:cNvPicPr>
          <p:nvPr/>
        </p:nvPicPr>
        <p:blipFill>
          <a:blip r:embed="rId3"/>
          <a:stretch>
            <a:fillRect/>
          </a:stretch>
        </p:blipFill>
        <p:spPr>
          <a:xfrm>
            <a:off x="677324" y="1724206"/>
            <a:ext cx="2146299" cy="5003293"/>
          </a:xfrm>
          <a:prstGeom prst="rect">
            <a:avLst/>
          </a:prstGeom>
        </p:spPr>
      </p:pic>
      <p:pic>
        <p:nvPicPr>
          <p:cNvPr id="12" name="Picture 11">
            <a:extLst>
              <a:ext uri="{FF2B5EF4-FFF2-40B4-BE49-F238E27FC236}">
                <a16:creationId xmlns:a16="http://schemas.microsoft.com/office/drawing/2014/main" id="{105817AF-0A68-82F0-6CF9-A3E9FAC4B662}"/>
              </a:ext>
            </a:extLst>
          </p:cNvPr>
          <p:cNvPicPr>
            <a:picLocks noChangeAspect="1"/>
          </p:cNvPicPr>
          <p:nvPr/>
        </p:nvPicPr>
        <p:blipFill>
          <a:blip r:embed="rId4"/>
          <a:stretch>
            <a:fillRect/>
          </a:stretch>
        </p:blipFill>
        <p:spPr>
          <a:xfrm>
            <a:off x="4312783" y="1822242"/>
            <a:ext cx="2368572" cy="4807220"/>
          </a:xfrm>
          <a:prstGeom prst="rect">
            <a:avLst/>
          </a:prstGeom>
        </p:spPr>
      </p:pic>
      <p:pic>
        <p:nvPicPr>
          <p:cNvPr id="13" name="Picture 12">
            <a:extLst>
              <a:ext uri="{FF2B5EF4-FFF2-40B4-BE49-F238E27FC236}">
                <a16:creationId xmlns:a16="http://schemas.microsoft.com/office/drawing/2014/main" id="{FE8123E3-5995-4924-5FE8-B7E8463D7DA3}"/>
              </a:ext>
            </a:extLst>
          </p:cNvPr>
          <p:cNvPicPr>
            <a:picLocks noChangeAspect="1"/>
          </p:cNvPicPr>
          <p:nvPr/>
        </p:nvPicPr>
        <p:blipFill>
          <a:blip r:embed="rId5"/>
          <a:stretch>
            <a:fillRect/>
          </a:stretch>
        </p:blipFill>
        <p:spPr>
          <a:xfrm>
            <a:off x="8170516" y="1949962"/>
            <a:ext cx="2613439" cy="4504571"/>
          </a:xfrm>
          <a:prstGeom prst="rect">
            <a:avLst/>
          </a:prstGeom>
        </p:spPr>
      </p:pic>
    </p:spTree>
    <p:extLst>
      <p:ext uri="{BB962C8B-B14F-4D97-AF65-F5344CB8AC3E}">
        <p14:creationId xmlns:p14="http://schemas.microsoft.com/office/powerpoint/2010/main" val="3213797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9AC59E-D962-35CA-F2C5-5AC414D40132}"/>
              </a:ext>
            </a:extLst>
          </p:cNvPr>
          <p:cNvSpPr txBox="1"/>
          <p:nvPr/>
        </p:nvSpPr>
        <p:spPr>
          <a:xfrm>
            <a:off x="6317445" y="1141893"/>
            <a:ext cx="6097836" cy="646331"/>
          </a:xfrm>
          <a:prstGeom prst="rect">
            <a:avLst/>
          </a:prstGeom>
          <a:noFill/>
        </p:spPr>
        <p:txBody>
          <a:bodyPr wrap="square">
            <a:spAutoFit/>
          </a:bodyPr>
          <a:lstStyle/>
          <a:p>
            <a:pPr algn="ctr"/>
            <a:r>
              <a:rPr lang="en-US" b="1">
                <a:effectLst/>
              </a:rPr>
              <a:t>Dr. Laurent A. Bentolila</a:t>
            </a:r>
            <a:endParaRPr lang="en-US" b="1"/>
          </a:p>
          <a:p>
            <a:pPr algn="ctr"/>
            <a:r>
              <a:rPr lang="en-US"/>
              <a:t>California NanoSystems Institute, CNSI, at UCLA</a:t>
            </a:r>
            <a:endParaRPr lang="en-US" dirty="0"/>
          </a:p>
        </p:txBody>
      </p:sp>
      <p:sp>
        <p:nvSpPr>
          <p:cNvPr id="5" name="TextBox 4">
            <a:extLst>
              <a:ext uri="{FF2B5EF4-FFF2-40B4-BE49-F238E27FC236}">
                <a16:creationId xmlns:a16="http://schemas.microsoft.com/office/drawing/2014/main" id="{BA564EC2-51B4-3EAF-240B-58ABE47865B8}"/>
              </a:ext>
            </a:extLst>
          </p:cNvPr>
          <p:cNvSpPr txBox="1"/>
          <p:nvPr/>
        </p:nvSpPr>
        <p:spPr>
          <a:xfrm>
            <a:off x="6360442" y="2427506"/>
            <a:ext cx="6097836" cy="646331"/>
          </a:xfrm>
          <a:prstGeom prst="rect">
            <a:avLst/>
          </a:prstGeom>
          <a:noFill/>
        </p:spPr>
        <p:txBody>
          <a:bodyPr wrap="square">
            <a:spAutoFit/>
          </a:bodyPr>
          <a:lstStyle/>
          <a:p>
            <a:pPr algn="ctr"/>
            <a:r>
              <a:rPr lang="en-US" b="1">
                <a:effectLst/>
              </a:rPr>
              <a:t>Dr. </a:t>
            </a:r>
            <a:r>
              <a:rPr lang="en-US" b="1"/>
              <a:t>Mark Sumarah</a:t>
            </a:r>
          </a:p>
          <a:p>
            <a:pPr algn="ctr"/>
            <a:r>
              <a:rPr lang="en-US">
                <a:effectLst/>
              </a:rPr>
              <a:t>Agriculture and Agri-Food Canada</a:t>
            </a:r>
            <a:endParaRPr lang="en-US" dirty="0">
              <a:effectLst/>
            </a:endParaRPr>
          </a:p>
        </p:txBody>
      </p:sp>
      <p:pic>
        <p:nvPicPr>
          <p:cNvPr id="9218" name="Picture 2" descr="About Us | ZYMO RESEARCH">
            <a:extLst>
              <a:ext uri="{FF2B5EF4-FFF2-40B4-BE49-F238E27FC236}">
                <a16:creationId xmlns:a16="http://schemas.microsoft.com/office/drawing/2014/main" id="{455F7827-A287-5458-87E7-7D5CC60FE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8580" y="3258232"/>
            <a:ext cx="2659656" cy="146588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Advanced Light Microscopy and Spectroscopy Lab">
            <a:extLst>
              <a:ext uri="{FF2B5EF4-FFF2-40B4-BE49-F238E27FC236}">
                <a16:creationId xmlns:a16="http://schemas.microsoft.com/office/drawing/2014/main" id="{D28F9318-2428-32BA-F551-04B5BA6962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8580" y="236643"/>
            <a:ext cx="2018306" cy="98224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E8F818F6-B195-C7E4-E774-F281A6089A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6131" y="2301684"/>
            <a:ext cx="471586" cy="4715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ioServe Space Technologies">
            <a:extLst>
              <a:ext uri="{FF2B5EF4-FFF2-40B4-BE49-F238E27FC236}">
                <a16:creationId xmlns:a16="http://schemas.microsoft.com/office/drawing/2014/main" id="{4E425EE5-DEB4-5F69-A46C-F343752784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5020" y="5183095"/>
            <a:ext cx="3350814" cy="1485527"/>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NASA Space Biology Fellowships">
            <a:extLst>
              <a:ext uri="{FF2B5EF4-FFF2-40B4-BE49-F238E27FC236}">
                <a16:creationId xmlns:a16="http://schemas.microsoft.com/office/drawing/2014/main" id="{3C8AF869-27B8-B4C4-B39D-84E8906F7E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4877" y="5103701"/>
            <a:ext cx="1214304" cy="10026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35EE197-9FD0-C0D1-4829-D8A2EA869425}"/>
              </a:ext>
            </a:extLst>
          </p:cNvPr>
          <p:cNvSpPr txBox="1"/>
          <p:nvPr/>
        </p:nvSpPr>
        <p:spPr>
          <a:xfrm>
            <a:off x="4542008" y="5027062"/>
            <a:ext cx="3337193" cy="646331"/>
          </a:xfrm>
          <a:prstGeom prst="rect">
            <a:avLst/>
          </a:prstGeom>
          <a:noFill/>
        </p:spPr>
        <p:txBody>
          <a:bodyPr wrap="square">
            <a:spAutoFit/>
          </a:bodyPr>
          <a:lstStyle/>
          <a:p>
            <a:pPr algn="ctr"/>
            <a:r>
              <a:rPr lang="en-US">
                <a:effectLst/>
              </a:rPr>
              <a:t>NASA Space Biology Program for funding this project</a:t>
            </a:r>
            <a:endParaRPr lang="en-US" dirty="0">
              <a:effectLst/>
            </a:endParaRPr>
          </a:p>
        </p:txBody>
      </p:sp>
      <p:sp>
        <p:nvSpPr>
          <p:cNvPr id="9" name="TextBox 8">
            <a:extLst>
              <a:ext uri="{FF2B5EF4-FFF2-40B4-BE49-F238E27FC236}">
                <a16:creationId xmlns:a16="http://schemas.microsoft.com/office/drawing/2014/main" id="{A8B45D83-3662-D77A-B3AE-A3374F8EAC3D}"/>
              </a:ext>
            </a:extLst>
          </p:cNvPr>
          <p:cNvSpPr txBox="1"/>
          <p:nvPr/>
        </p:nvSpPr>
        <p:spPr>
          <a:xfrm>
            <a:off x="4423578" y="5750032"/>
            <a:ext cx="3455623" cy="646331"/>
          </a:xfrm>
          <a:prstGeom prst="rect">
            <a:avLst/>
          </a:prstGeom>
          <a:noFill/>
        </p:spPr>
        <p:txBody>
          <a:bodyPr wrap="square">
            <a:spAutoFit/>
          </a:bodyPr>
          <a:lstStyle/>
          <a:p>
            <a:pPr algn="ctr"/>
            <a:r>
              <a:rPr lang="en-US" b="1">
                <a:effectLst/>
              </a:rPr>
              <a:t>Dr. Stephanie Perreau</a:t>
            </a:r>
            <a:r>
              <a:rPr lang="en-US" b="1"/>
              <a:t>-Rainey</a:t>
            </a:r>
          </a:p>
          <a:p>
            <a:pPr algn="ctr"/>
            <a:r>
              <a:rPr lang="en-US"/>
              <a:t>Mission Scientist</a:t>
            </a:r>
            <a:endParaRPr lang="en-US" dirty="0">
              <a:effectLst/>
            </a:endParaRPr>
          </a:p>
        </p:txBody>
      </p:sp>
      <p:sp>
        <p:nvSpPr>
          <p:cNvPr id="13" name="TextBox 12">
            <a:extLst>
              <a:ext uri="{FF2B5EF4-FFF2-40B4-BE49-F238E27FC236}">
                <a16:creationId xmlns:a16="http://schemas.microsoft.com/office/drawing/2014/main" id="{17AF7C09-2484-F5EF-0D7A-1762D6571726}"/>
              </a:ext>
            </a:extLst>
          </p:cNvPr>
          <p:cNvSpPr txBox="1"/>
          <p:nvPr/>
        </p:nvSpPr>
        <p:spPr>
          <a:xfrm>
            <a:off x="45903" y="4711303"/>
            <a:ext cx="3148990" cy="1477328"/>
          </a:xfrm>
          <a:prstGeom prst="rect">
            <a:avLst/>
          </a:prstGeom>
          <a:noFill/>
        </p:spPr>
        <p:txBody>
          <a:bodyPr wrap="square" rtlCol="0">
            <a:spAutoFit/>
          </a:bodyPr>
          <a:lstStyle/>
          <a:p>
            <a:r>
              <a:rPr lang="en-US" b="1"/>
              <a:t>Jaelin Chen</a:t>
            </a:r>
            <a:r>
              <a:rPr lang="en-US"/>
              <a:t>, JPL Intern</a:t>
            </a:r>
          </a:p>
          <a:p>
            <a:r>
              <a:rPr lang="en-US"/>
              <a:t>UCLA undergrad in the Department of Microbiology, Immunology and Molecular Genetics</a:t>
            </a:r>
            <a:endParaRPr lang="en-US" dirty="0"/>
          </a:p>
        </p:txBody>
      </p:sp>
      <p:sp>
        <p:nvSpPr>
          <p:cNvPr id="15" name="TextBox 14">
            <a:extLst>
              <a:ext uri="{FF2B5EF4-FFF2-40B4-BE49-F238E27FC236}">
                <a16:creationId xmlns:a16="http://schemas.microsoft.com/office/drawing/2014/main" id="{44EDBDEF-A409-5B73-4E64-615E3180DBBE}"/>
              </a:ext>
            </a:extLst>
          </p:cNvPr>
          <p:cNvSpPr txBox="1"/>
          <p:nvPr/>
        </p:nvSpPr>
        <p:spPr>
          <a:xfrm>
            <a:off x="3930116" y="2842853"/>
            <a:ext cx="2659656" cy="1200329"/>
          </a:xfrm>
          <a:prstGeom prst="rect">
            <a:avLst/>
          </a:prstGeom>
          <a:noFill/>
        </p:spPr>
        <p:txBody>
          <a:bodyPr wrap="square" rtlCol="0">
            <a:spAutoFit/>
          </a:bodyPr>
          <a:lstStyle/>
          <a:p>
            <a:r>
              <a:rPr lang="en-US"/>
              <a:t>Draft mission patch for ODYSSEY. Samples expected to be flown to the ISS in early 2024</a:t>
            </a:r>
            <a:endParaRPr lang="en-US" dirty="0"/>
          </a:p>
        </p:txBody>
      </p:sp>
      <p:pic>
        <p:nvPicPr>
          <p:cNvPr id="19" name="Picture 4">
            <a:extLst>
              <a:ext uri="{FF2B5EF4-FFF2-40B4-BE49-F238E27FC236}">
                <a16:creationId xmlns:a16="http://schemas.microsoft.com/office/drawing/2014/main" id="{11CF2700-9551-600F-FF83-AB124C89B3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01" y="35093"/>
            <a:ext cx="3470313" cy="462708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logo of a space station&#10;&#10;Description automatically generated">
            <a:extLst>
              <a:ext uri="{FF2B5EF4-FFF2-40B4-BE49-F238E27FC236}">
                <a16:creationId xmlns:a16="http://schemas.microsoft.com/office/drawing/2014/main" id="{442798E2-8A60-2366-760C-60ADC8180139}"/>
              </a:ext>
            </a:extLst>
          </p:cNvPr>
          <p:cNvPicPr>
            <a:picLocks noChangeAspect="1"/>
          </p:cNvPicPr>
          <p:nvPr/>
        </p:nvPicPr>
        <p:blipFill>
          <a:blip r:embed="rId8"/>
          <a:stretch>
            <a:fillRect/>
          </a:stretch>
        </p:blipFill>
        <p:spPr>
          <a:xfrm>
            <a:off x="3743783" y="207157"/>
            <a:ext cx="2659656" cy="2635696"/>
          </a:xfrm>
          <a:prstGeom prst="rect">
            <a:avLst/>
          </a:prstGeom>
        </p:spPr>
      </p:pic>
    </p:spTree>
    <p:extLst>
      <p:ext uri="{BB962C8B-B14F-4D97-AF65-F5344CB8AC3E}">
        <p14:creationId xmlns:p14="http://schemas.microsoft.com/office/powerpoint/2010/main" val="86523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43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E16D6EF-8A5B-C6EC-5ED5-5B85620DC7C6}"/>
              </a:ext>
            </a:extLst>
          </p:cNvPr>
          <p:cNvPicPr>
            <a:picLocks noChangeAspect="1"/>
          </p:cNvPicPr>
          <p:nvPr/>
        </p:nvPicPr>
        <p:blipFill>
          <a:blip r:embed="rId2"/>
          <a:stretch>
            <a:fillRect/>
          </a:stretch>
        </p:blipFill>
        <p:spPr>
          <a:xfrm>
            <a:off x="1099528" y="643467"/>
            <a:ext cx="9992943" cy="5571066"/>
          </a:xfrm>
          <a:prstGeom prst="rect">
            <a:avLst/>
          </a:prstGeom>
        </p:spPr>
      </p:pic>
    </p:spTree>
    <p:extLst>
      <p:ext uri="{BB962C8B-B14F-4D97-AF65-F5344CB8AC3E}">
        <p14:creationId xmlns:p14="http://schemas.microsoft.com/office/powerpoint/2010/main" val="2165605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221114MSRAnimationTrailer-640">
            <a:hlinkClick r:id="" action="ppaction://media"/>
            <a:extLst>
              <a:ext uri="{FF2B5EF4-FFF2-40B4-BE49-F238E27FC236}">
                <a16:creationId xmlns:a16="http://schemas.microsoft.com/office/drawing/2014/main" id="{EB46EE91-E2B0-E6BA-38FB-2C10B2D93DD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 y="3174"/>
            <a:ext cx="9088930" cy="5112523"/>
          </a:xfrm>
          <a:prstGeom prst="rect">
            <a:avLst/>
          </a:prstGeom>
        </p:spPr>
      </p:pic>
      <p:sp>
        <p:nvSpPr>
          <p:cNvPr id="4" name="TextBox 3">
            <a:extLst>
              <a:ext uri="{FF2B5EF4-FFF2-40B4-BE49-F238E27FC236}">
                <a16:creationId xmlns:a16="http://schemas.microsoft.com/office/drawing/2014/main" id="{5CC8E5C1-52A9-803F-63D5-0F4F2F33C7E7}"/>
              </a:ext>
            </a:extLst>
          </p:cNvPr>
          <p:cNvSpPr txBox="1"/>
          <p:nvPr/>
        </p:nvSpPr>
        <p:spPr>
          <a:xfrm>
            <a:off x="9257212" y="37384"/>
            <a:ext cx="2786742" cy="5078313"/>
          </a:xfrm>
          <a:prstGeom prst="rect">
            <a:avLst/>
          </a:prstGeom>
          <a:noFill/>
        </p:spPr>
        <p:txBody>
          <a:bodyPr wrap="square">
            <a:spAutoFit/>
          </a:bodyPr>
          <a:lstStyle/>
          <a:p>
            <a:r>
              <a:rPr lang="en-US" b="1" dirty="0"/>
              <a:t>Mars Sample Return</a:t>
            </a:r>
            <a:r>
              <a:rPr lang="en-US" dirty="0"/>
              <a:t>:</a:t>
            </a:r>
          </a:p>
          <a:p>
            <a:r>
              <a:rPr lang="en-US" dirty="0"/>
              <a:t>NASA and the European Space Agency are developing plans for one of the most ambitious campaigns ever attempted in space: bringing the first samples of Mars material safely back to Earth for detailed study. The diverse set of scientifically curated samples now being collected by NASA's Mars Perseverance rover could help scientists answer the question of whether ancient life ever arose on the Red Planet.</a:t>
            </a:r>
          </a:p>
        </p:txBody>
      </p:sp>
      <p:sp>
        <p:nvSpPr>
          <p:cNvPr id="7" name="TextBox 6">
            <a:extLst>
              <a:ext uri="{FF2B5EF4-FFF2-40B4-BE49-F238E27FC236}">
                <a16:creationId xmlns:a16="http://schemas.microsoft.com/office/drawing/2014/main" id="{C9C7E6D6-D4E2-62E1-D22A-8BA26BB21AC5}"/>
              </a:ext>
            </a:extLst>
          </p:cNvPr>
          <p:cNvSpPr txBox="1"/>
          <p:nvPr/>
        </p:nvSpPr>
        <p:spPr>
          <a:xfrm>
            <a:off x="143146" y="5540197"/>
            <a:ext cx="11086013" cy="923330"/>
          </a:xfrm>
          <a:prstGeom prst="rect">
            <a:avLst/>
          </a:prstGeom>
          <a:noFill/>
        </p:spPr>
        <p:txBody>
          <a:bodyPr wrap="square">
            <a:spAutoFit/>
          </a:bodyPr>
          <a:lstStyle/>
          <a:p>
            <a:r>
              <a:rPr lang="en-US" b="1" dirty="0"/>
              <a:t>Planetary Protection </a:t>
            </a:r>
            <a:r>
              <a:rPr lang="en-US" dirty="0"/>
              <a:t>is responsible for ensuring that all missions to planets or moons in our solar system that have the potential for life, or past life, are protected from biological contamination from Earth, in addition to preventing harm to Earth's environment from possible extraterrestrial life forms that are brought back.</a:t>
            </a:r>
          </a:p>
        </p:txBody>
      </p:sp>
    </p:spTree>
    <p:extLst>
      <p:ext uri="{BB962C8B-B14F-4D97-AF65-F5344CB8AC3E}">
        <p14:creationId xmlns:p14="http://schemas.microsoft.com/office/powerpoint/2010/main" val="4948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9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1">
            <a:extLst>
              <a:ext uri="{FF2B5EF4-FFF2-40B4-BE49-F238E27FC236}">
                <a16:creationId xmlns:a16="http://schemas.microsoft.com/office/drawing/2014/main" id="{BE2D91F9-51DD-8E94-B801-A293E1340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2" y="646331"/>
            <a:ext cx="7992247" cy="50403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55D7ECF-41F0-8F28-97E0-F96EBC1E7501}"/>
              </a:ext>
            </a:extLst>
          </p:cNvPr>
          <p:cNvSpPr txBox="1"/>
          <p:nvPr/>
        </p:nvSpPr>
        <p:spPr>
          <a:xfrm>
            <a:off x="0" y="0"/>
            <a:ext cx="7399558" cy="646331"/>
          </a:xfrm>
          <a:prstGeom prst="rect">
            <a:avLst/>
          </a:prstGeom>
          <a:noFill/>
        </p:spPr>
        <p:txBody>
          <a:bodyPr wrap="square">
            <a:spAutoFit/>
          </a:bodyPr>
          <a:lstStyle/>
          <a:p>
            <a:r>
              <a:rPr lang="en-US" sz="3600" b="1" dirty="0"/>
              <a:t>NASA SPACE BIOLOGY PROGRAM</a:t>
            </a:r>
          </a:p>
        </p:txBody>
      </p:sp>
      <p:sp>
        <p:nvSpPr>
          <p:cNvPr id="3" name="TextBox 2">
            <a:extLst>
              <a:ext uri="{FF2B5EF4-FFF2-40B4-BE49-F238E27FC236}">
                <a16:creationId xmlns:a16="http://schemas.microsoft.com/office/drawing/2014/main" id="{CF0D7CAD-DD86-7ACD-9311-673BEC206910}"/>
              </a:ext>
            </a:extLst>
          </p:cNvPr>
          <p:cNvSpPr txBox="1"/>
          <p:nvPr/>
        </p:nvSpPr>
        <p:spPr>
          <a:xfrm>
            <a:off x="8591005" y="504830"/>
            <a:ext cx="2773681" cy="646331"/>
          </a:xfrm>
          <a:prstGeom prst="rect">
            <a:avLst/>
          </a:prstGeom>
          <a:noFill/>
        </p:spPr>
        <p:txBody>
          <a:bodyPr wrap="square">
            <a:spAutoFit/>
          </a:bodyPr>
          <a:lstStyle/>
          <a:p>
            <a:r>
              <a:rPr lang="en-US" sz="3600" b="1" dirty="0"/>
              <a:t>OUR GROUP:</a:t>
            </a:r>
          </a:p>
        </p:txBody>
      </p:sp>
      <p:sp>
        <p:nvSpPr>
          <p:cNvPr id="6" name="TextBox 5">
            <a:extLst>
              <a:ext uri="{FF2B5EF4-FFF2-40B4-BE49-F238E27FC236}">
                <a16:creationId xmlns:a16="http://schemas.microsoft.com/office/drawing/2014/main" id="{42293ECA-B7A6-6FF6-07BE-8E44AAAA568F}"/>
              </a:ext>
            </a:extLst>
          </p:cNvPr>
          <p:cNvSpPr txBox="1"/>
          <p:nvPr/>
        </p:nvSpPr>
        <p:spPr>
          <a:xfrm>
            <a:off x="9632" y="5686697"/>
            <a:ext cx="7992247" cy="1077218"/>
          </a:xfrm>
          <a:prstGeom prst="rect">
            <a:avLst/>
          </a:prstGeom>
          <a:noFill/>
        </p:spPr>
        <p:txBody>
          <a:bodyPr wrap="square">
            <a:spAutoFit/>
          </a:bodyPr>
          <a:lstStyle/>
          <a:p>
            <a:r>
              <a:rPr lang="en-US" sz="1600" dirty="0"/>
              <a:t>The NASA Life Sciences Translational Path. It moves from basic research to human exploration applications with bi-directionality options. As knowledge is applied along this path (</a:t>
            </a:r>
            <a:r>
              <a:rPr lang="en-US" sz="1600" i="1" dirty="0"/>
              <a:t>top arrows</a:t>
            </a:r>
            <a:r>
              <a:rPr lang="en-US" sz="1600" dirty="0"/>
              <a:t>) questions may arise that can best be addressed by more basic research (</a:t>
            </a:r>
            <a:r>
              <a:rPr lang="en-US" sz="1600" i="1" dirty="0"/>
              <a:t>bottom arrows</a:t>
            </a:r>
            <a:r>
              <a:rPr lang="en-US" sz="1600" dirty="0"/>
              <a:t>) in order to support further progress toward successful human exploration</a:t>
            </a:r>
          </a:p>
        </p:txBody>
      </p:sp>
      <p:pic>
        <p:nvPicPr>
          <p:cNvPr id="1028" name="Picture 4">
            <a:extLst>
              <a:ext uri="{FF2B5EF4-FFF2-40B4-BE49-F238E27FC236}">
                <a16:creationId xmlns:a16="http://schemas.microsoft.com/office/drawing/2014/main" id="{001D8EA4-0D4B-4F76-B59D-FFFF2FB70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6320" y="1334589"/>
            <a:ext cx="2792548" cy="20944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49C97D0-936E-6ADD-FA05-590E6D22745D}"/>
              </a:ext>
            </a:extLst>
          </p:cNvPr>
          <p:cNvSpPr txBox="1"/>
          <p:nvPr/>
        </p:nvSpPr>
        <p:spPr>
          <a:xfrm>
            <a:off x="9499599" y="1025002"/>
            <a:ext cx="1105989" cy="369332"/>
          </a:xfrm>
          <a:prstGeom prst="rect">
            <a:avLst/>
          </a:prstGeom>
          <a:noFill/>
        </p:spPr>
        <p:txBody>
          <a:bodyPr wrap="square" rtlCol="0">
            <a:spAutoFit/>
          </a:bodyPr>
          <a:lstStyle/>
          <a:p>
            <a:r>
              <a:rPr lang="en-US" b="1" dirty="0">
                <a:solidFill>
                  <a:schemeClr val="accent1">
                    <a:lumMod val="50000"/>
                  </a:schemeClr>
                </a:solidFill>
              </a:rPr>
              <a:t>Microbes</a:t>
            </a:r>
          </a:p>
        </p:txBody>
      </p:sp>
      <p:sp>
        <p:nvSpPr>
          <p:cNvPr id="8" name="TextBox 7">
            <a:extLst>
              <a:ext uri="{FF2B5EF4-FFF2-40B4-BE49-F238E27FC236}">
                <a16:creationId xmlns:a16="http://schemas.microsoft.com/office/drawing/2014/main" id="{56CC9D90-DDDB-6948-25E4-B884EA3577AB}"/>
              </a:ext>
            </a:extLst>
          </p:cNvPr>
          <p:cNvSpPr txBox="1"/>
          <p:nvPr/>
        </p:nvSpPr>
        <p:spPr>
          <a:xfrm>
            <a:off x="8518575" y="3953751"/>
            <a:ext cx="3476854" cy="1569660"/>
          </a:xfrm>
          <a:prstGeom prst="rect">
            <a:avLst/>
          </a:prstGeom>
          <a:noFill/>
        </p:spPr>
        <p:txBody>
          <a:bodyPr wrap="square">
            <a:spAutoFit/>
          </a:bodyPr>
          <a:lstStyle/>
          <a:p>
            <a:r>
              <a:rPr lang="en-US" sz="1600" dirty="0"/>
              <a:t>We perform research to understand how microbes adapt to the space environment, how microbes affect astronaut health, and how microbes can aid in sustainable human exploration beyond low earth orbit</a:t>
            </a:r>
          </a:p>
        </p:txBody>
      </p:sp>
      <p:sp>
        <p:nvSpPr>
          <p:cNvPr id="9" name="TextBox 8">
            <a:extLst>
              <a:ext uri="{FF2B5EF4-FFF2-40B4-BE49-F238E27FC236}">
                <a16:creationId xmlns:a16="http://schemas.microsoft.com/office/drawing/2014/main" id="{ECD4C197-F258-D9BB-048D-BCA0CFCD76C1}"/>
              </a:ext>
            </a:extLst>
          </p:cNvPr>
          <p:cNvSpPr txBox="1"/>
          <p:nvPr/>
        </p:nvSpPr>
        <p:spPr>
          <a:xfrm>
            <a:off x="8563570" y="3370268"/>
            <a:ext cx="3132041" cy="276999"/>
          </a:xfrm>
          <a:prstGeom prst="rect">
            <a:avLst/>
          </a:prstGeom>
          <a:noFill/>
        </p:spPr>
        <p:txBody>
          <a:bodyPr wrap="square">
            <a:spAutoFit/>
          </a:bodyPr>
          <a:lstStyle/>
          <a:p>
            <a:r>
              <a:rPr lang="en-US" sz="1200" dirty="0"/>
              <a:t>Cultures of samples collected from ISS surfaces </a:t>
            </a:r>
          </a:p>
        </p:txBody>
      </p:sp>
    </p:spTree>
    <p:extLst>
      <p:ext uri="{BB962C8B-B14F-4D97-AF65-F5344CB8AC3E}">
        <p14:creationId xmlns:p14="http://schemas.microsoft.com/office/powerpoint/2010/main" val="51838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outdoor, road, aircraft, snow&#10;&#10;Description automatically generated">
            <a:extLst>
              <a:ext uri="{FF2B5EF4-FFF2-40B4-BE49-F238E27FC236}">
                <a16:creationId xmlns:a16="http://schemas.microsoft.com/office/drawing/2014/main" id="{CB48C77C-DAC0-E74A-B327-1A2EA086508A}"/>
              </a:ext>
            </a:extLst>
          </p:cNvPr>
          <p:cNvPicPr>
            <a:picLocks noChangeAspect="1"/>
          </p:cNvPicPr>
          <p:nvPr/>
        </p:nvPicPr>
        <p:blipFill rotWithShape="1">
          <a:blip r:embed="rId2">
            <a:extLst>
              <a:ext uri="{28A0092B-C50C-407E-A947-70E740481C1C}">
                <a14:useLocalDpi xmlns:a14="http://schemas.microsoft.com/office/drawing/2010/main" val="0"/>
              </a:ext>
            </a:extLst>
          </a:blip>
          <a:srcRect t="4441"/>
          <a:stretch/>
        </p:blipFill>
        <p:spPr>
          <a:xfrm>
            <a:off x="1524001" y="564800"/>
            <a:ext cx="4537709" cy="3079194"/>
          </a:xfrm>
          <a:prstGeom prst="rect">
            <a:avLst/>
          </a:prstGeom>
        </p:spPr>
      </p:pic>
      <p:pic>
        <p:nvPicPr>
          <p:cNvPr id="6" name="Picture 5" descr="A boat sitting on top of a truck&#10;&#10;Description automatically generated">
            <a:extLst>
              <a:ext uri="{FF2B5EF4-FFF2-40B4-BE49-F238E27FC236}">
                <a16:creationId xmlns:a16="http://schemas.microsoft.com/office/drawing/2014/main" id="{A7A55A11-7499-994F-B35E-763946970472}"/>
              </a:ext>
            </a:extLst>
          </p:cNvPr>
          <p:cNvPicPr>
            <a:picLocks noChangeAspect="1"/>
          </p:cNvPicPr>
          <p:nvPr/>
        </p:nvPicPr>
        <p:blipFill rotWithShape="1">
          <a:blip r:embed="rId3">
            <a:extLst>
              <a:ext uri="{28A0092B-C50C-407E-A947-70E740481C1C}">
                <a14:useLocalDpi xmlns:a14="http://schemas.microsoft.com/office/drawing/2010/main" val="0"/>
              </a:ext>
            </a:extLst>
          </a:blip>
          <a:srcRect t="4441"/>
          <a:stretch/>
        </p:blipFill>
        <p:spPr>
          <a:xfrm>
            <a:off x="6130289" y="564800"/>
            <a:ext cx="4537705" cy="3079194"/>
          </a:xfrm>
          <a:prstGeom prst="rect">
            <a:avLst/>
          </a:prstGeom>
        </p:spPr>
      </p:pic>
      <p:pic>
        <p:nvPicPr>
          <p:cNvPr id="10" name="Picture 9" descr="A snow covered slope&#10;&#10;Description automatically generated">
            <a:extLst>
              <a:ext uri="{FF2B5EF4-FFF2-40B4-BE49-F238E27FC236}">
                <a16:creationId xmlns:a16="http://schemas.microsoft.com/office/drawing/2014/main" id="{EFFA4E6D-C89C-8949-B5B5-C95BA5827554}"/>
              </a:ext>
            </a:extLst>
          </p:cNvPr>
          <p:cNvPicPr>
            <a:picLocks noChangeAspect="1"/>
          </p:cNvPicPr>
          <p:nvPr/>
        </p:nvPicPr>
        <p:blipFill rotWithShape="1">
          <a:blip r:embed="rId4">
            <a:extLst>
              <a:ext uri="{28A0092B-C50C-407E-A947-70E740481C1C}">
                <a14:useLocalDpi xmlns:a14="http://schemas.microsoft.com/office/drawing/2010/main" val="0"/>
              </a:ext>
            </a:extLst>
          </a:blip>
          <a:srcRect t="5437"/>
          <a:stretch/>
        </p:blipFill>
        <p:spPr>
          <a:xfrm>
            <a:off x="1524001" y="3732229"/>
            <a:ext cx="4537708" cy="3047107"/>
          </a:xfrm>
          <a:prstGeom prst="rect">
            <a:avLst/>
          </a:prstGeom>
        </p:spPr>
      </p:pic>
      <p:pic>
        <p:nvPicPr>
          <p:cNvPr id="8" name="Picture 7" descr="A snow covered slope&#10;&#10;Description automatically generated">
            <a:extLst>
              <a:ext uri="{FF2B5EF4-FFF2-40B4-BE49-F238E27FC236}">
                <a16:creationId xmlns:a16="http://schemas.microsoft.com/office/drawing/2014/main" id="{B9BC4A14-457F-B447-9086-05BD3A8A098D}"/>
              </a:ext>
            </a:extLst>
          </p:cNvPr>
          <p:cNvPicPr>
            <a:picLocks noChangeAspect="1"/>
          </p:cNvPicPr>
          <p:nvPr/>
        </p:nvPicPr>
        <p:blipFill rotWithShape="1">
          <a:blip r:embed="rId5">
            <a:extLst>
              <a:ext uri="{28A0092B-C50C-407E-A947-70E740481C1C}">
                <a14:useLocalDpi xmlns:a14="http://schemas.microsoft.com/office/drawing/2010/main" val="0"/>
              </a:ext>
            </a:extLst>
          </a:blip>
          <a:srcRect t="5437"/>
          <a:stretch/>
        </p:blipFill>
        <p:spPr>
          <a:xfrm>
            <a:off x="6130288" y="3732229"/>
            <a:ext cx="4537707" cy="3047107"/>
          </a:xfrm>
          <a:prstGeom prst="rect">
            <a:avLst/>
          </a:prstGeom>
        </p:spPr>
      </p:pic>
      <p:sp>
        <p:nvSpPr>
          <p:cNvPr id="22" name="TextBox 21">
            <a:extLst>
              <a:ext uri="{FF2B5EF4-FFF2-40B4-BE49-F238E27FC236}">
                <a16:creationId xmlns:a16="http://schemas.microsoft.com/office/drawing/2014/main" id="{FBD30F93-22C7-EA49-85A7-A6037383B7B9}"/>
              </a:ext>
            </a:extLst>
          </p:cNvPr>
          <p:cNvSpPr txBox="1"/>
          <p:nvPr/>
        </p:nvSpPr>
        <p:spPr>
          <a:xfrm>
            <a:off x="1524000" y="0"/>
            <a:ext cx="9144000" cy="523220"/>
          </a:xfrm>
          <a:prstGeom prst="rect">
            <a:avLst/>
          </a:prstGeom>
          <a:solidFill>
            <a:schemeClr val="bg2">
              <a:lumMod val="50000"/>
            </a:schemeClr>
          </a:solidFill>
          <a:ln>
            <a:solidFill>
              <a:schemeClr val="bg2">
                <a:lumMod val="25000"/>
              </a:schemeClr>
            </a:solidFill>
          </a:ln>
        </p:spPr>
        <p:txBody>
          <a:bodyPr wrap="square" rtlCol="0">
            <a:spAutoFit/>
          </a:bodyPr>
          <a:lstStyle/>
          <a:p>
            <a:pPr algn="ctr"/>
            <a:r>
              <a:rPr lang="en-US" sz="2800" dirty="0">
                <a:solidFill>
                  <a:schemeClr val="bg1"/>
                </a:solidFill>
              </a:rPr>
              <a:t>E-MIST</a:t>
            </a:r>
            <a:r>
              <a:rPr lang="en-US" sz="2800" i="1" dirty="0">
                <a:solidFill>
                  <a:schemeClr val="bg1"/>
                </a:solidFill>
              </a:rPr>
              <a:t> </a:t>
            </a:r>
            <a:r>
              <a:rPr lang="en-US" sz="2800" dirty="0">
                <a:solidFill>
                  <a:schemeClr val="bg1"/>
                </a:solidFill>
              </a:rPr>
              <a:t>project </a:t>
            </a:r>
          </a:p>
        </p:txBody>
      </p:sp>
    </p:spTree>
    <p:extLst>
      <p:ext uri="{BB962C8B-B14F-4D97-AF65-F5344CB8AC3E}">
        <p14:creationId xmlns:p14="http://schemas.microsoft.com/office/powerpoint/2010/main" val="132366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ISS: Science in a Cup">
            <a:hlinkClick r:id="" action="ppaction://media"/>
            <a:extLst>
              <a:ext uri="{FF2B5EF4-FFF2-40B4-BE49-F238E27FC236}">
                <a16:creationId xmlns:a16="http://schemas.microsoft.com/office/drawing/2014/main" id="{331F3E43-4520-EBDA-B4D6-616EF61A5DF0}"/>
              </a:ext>
            </a:extLst>
          </p:cNvPr>
          <p:cNvPicPr>
            <a:picLocks noRot="1" noChangeAspect="1"/>
          </p:cNvPicPr>
          <p:nvPr>
            <a:videoFile r:link="rId1"/>
          </p:nvPr>
        </p:nvPicPr>
        <p:blipFill>
          <a:blip r:embed="rId3"/>
          <a:stretch>
            <a:fillRect/>
          </a:stretch>
        </p:blipFill>
        <p:spPr>
          <a:xfrm>
            <a:off x="297455" y="273957"/>
            <a:ext cx="11358391" cy="6417490"/>
          </a:xfrm>
          <a:prstGeom prst="rect">
            <a:avLst/>
          </a:prstGeom>
        </p:spPr>
      </p:pic>
    </p:spTree>
    <p:extLst>
      <p:ext uri="{BB962C8B-B14F-4D97-AF65-F5344CB8AC3E}">
        <p14:creationId xmlns:p14="http://schemas.microsoft.com/office/powerpoint/2010/main" val="246414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Drinking in Space: Galley Demo on ISS">
            <a:hlinkClick r:id="" action="ppaction://media"/>
            <a:extLst>
              <a:ext uri="{FF2B5EF4-FFF2-40B4-BE49-F238E27FC236}">
                <a16:creationId xmlns:a16="http://schemas.microsoft.com/office/drawing/2014/main" id="{F173ED2F-C437-523C-1699-4FBDD9B78D28}"/>
              </a:ext>
            </a:extLst>
          </p:cNvPr>
          <p:cNvPicPr>
            <a:picLocks noRot="1" noChangeAspect="1"/>
          </p:cNvPicPr>
          <p:nvPr>
            <a:videoFile r:link="rId1"/>
          </p:nvPr>
        </p:nvPicPr>
        <p:blipFill>
          <a:blip r:embed="rId3"/>
          <a:stretch>
            <a:fillRect/>
          </a:stretch>
        </p:blipFill>
        <p:spPr>
          <a:xfrm>
            <a:off x="187899" y="185649"/>
            <a:ext cx="11809470" cy="6672351"/>
          </a:xfrm>
          <a:prstGeom prst="rect">
            <a:avLst/>
          </a:prstGeom>
        </p:spPr>
      </p:pic>
    </p:spTree>
    <p:extLst>
      <p:ext uri="{BB962C8B-B14F-4D97-AF65-F5344CB8AC3E}">
        <p14:creationId xmlns:p14="http://schemas.microsoft.com/office/powerpoint/2010/main" val="339451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FC42AF-4827-1C40-8D28-27C02BCCC4DA}"/>
              </a:ext>
            </a:extLst>
          </p:cNvPr>
          <p:cNvPicPr>
            <a:picLocks noChangeAspect="1"/>
          </p:cNvPicPr>
          <p:nvPr/>
        </p:nvPicPr>
        <p:blipFill rotWithShape="1">
          <a:blip r:embed="rId2"/>
          <a:srcRect l="11112"/>
          <a:stretch/>
        </p:blipFill>
        <p:spPr>
          <a:xfrm>
            <a:off x="1524021" y="-1"/>
            <a:ext cx="3047977" cy="3429000"/>
          </a:xfrm>
          <a:prstGeom prst="rect">
            <a:avLst/>
          </a:prstGeom>
        </p:spPr>
      </p:pic>
      <p:pic>
        <p:nvPicPr>
          <p:cNvPr id="2" name="Picture 1">
            <a:extLst>
              <a:ext uri="{FF2B5EF4-FFF2-40B4-BE49-F238E27FC236}">
                <a16:creationId xmlns:a16="http://schemas.microsoft.com/office/drawing/2014/main" id="{36B288AC-FA58-9447-B8FE-A385241C3D37}"/>
              </a:ext>
            </a:extLst>
          </p:cNvPr>
          <p:cNvPicPr>
            <a:picLocks noChangeAspect="1"/>
          </p:cNvPicPr>
          <p:nvPr/>
        </p:nvPicPr>
        <p:blipFill rotWithShape="1">
          <a:blip r:embed="rId3"/>
          <a:srcRect l="8278" r="2408"/>
          <a:stretch/>
        </p:blipFill>
        <p:spPr>
          <a:xfrm>
            <a:off x="4557397" y="10"/>
            <a:ext cx="3062599" cy="3428990"/>
          </a:xfrm>
          <a:prstGeom prst="rect">
            <a:avLst/>
          </a:prstGeom>
        </p:spPr>
      </p:pic>
      <p:pic>
        <p:nvPicPr>
          <p:cNvPr id="3" name="Picture 2">
            <a:extLst>
              <a:ext uri="{FF2B5EF4-FFF2-40B4-BE49-F238E27FC236}">
                <a16:creationId xmlns:a16="http://schemas.microsoft.com/office/drawing/2014/main" id="{AF60E6B9-612F-D944-BC47-A99091F89A0A}"/>
              </a:ext>
            </a:extLst>
          </p:cNvPr>
          <p:cNvPicPr>
            <a:picLocks noChangeAspect="1"/>
          </p:cNvPicPr>
          <p:nvPr/>
        </p:nvPicPr>
        <p:blipFill rotWithShape="1">
          <a:blip r:embed="rId4"/>
          <a:srcRect l="5290" r="5821"/>
          <a:stretch/>
        </p:blipFill>
        <p:spPr>
          <a:xfrm>
            <a:off x="7619995" y="10"/>
            <a:ext cx="3048004" cy="3428990"/>
          </a:xfrm>
          <a:prstGeom prst="rect">
            <a:avLst/>
          </a:prstGeom>
        </p:spPr>
      </p:pic>
      <p:pic>
        <p:nvPicPr>
          <p:cNvPr id="7" name="Picture 6">
            <a:extLst>
              <a:ext uri="{FF2B5EF4-FFF2-40B4-BE49-F238E27FC236}">
                <a16:creationId xmlns:a16="http://schemas.microsoft.com/office/drawing/2014/main" id="{757C0EF7-1AA7-B649-90F5-0468E5B3CD37}"/>
              </a:ext>
            </a:extLst>
          </p:cNvPr>
          <p:cNvPicPr>
            <a:picLocks noChangeAspect="1"/>
          </p:cNvPicPr>
          <p:nvPr/>
        </p:nvPicPr>
        <p:blipFill rotWithShape="1">
          <a:blip r:embed="rId5"/>
          <a:srcRect l="11201"/>
          <a:stretch/>
        </p:blipFill>
        <p:spPr>
          <a:xfrm>
            <a:off x="1524020" y="3429000"/>
            <a:ext cx="3044932" cy="3429000"/>
          </a:xfrm>
          <a:prstGeom prst="rect">
            <a:avLst/>
          </a:prstGeom>
        </p:spPr>
      </p:pic>
      <p:pic>
        <p:nvPicPr>
          <p:cNvPr id="6" name="Picture 5">
            <a:extLst>
              <a:ext uri="{FF2B5EF4-FFF2-40B4-BE49-F238E27FC236}">
                <a16:creationId xmlns:a16="http://schemas.microsoft.com/office/drawing/2014/main" id="{2F21E49E-6A80-F842-B4AE-C09EDBBFB74B}"/>
              </a:ext>
            </a:extLst>
          </p:cNvPr>
          <p:cNvPicPr>
            <a:picLocks noChangeAspect="1"/>
          </p:cNvPicPr>
          <p:nvPr/>
        </p:nvPicPr>
        <p:blipFill rotWithShape="1">
          <a:blip r:embed="rId6"/>
          <a:srcRect r="10600"/>
          <a:stretch/>
        </p:blipFill>
        <p:spPr>
          <a:xfrm>
            <a:off x="4563237" y="3429000"/>
            <a:ext cx="3065526" cy="3429000"/>
          </a:xfrm>
          <a:prstGeom prst="rect">
            <a:avLst/>
          </a:prstGeom>
        </p:spPr>
      </p:pic>
      <p:pic>
        <p:nvPicPr>
          <p:cNvPr id="5" name="Picture 4">
            <a:extLst>
              <a:ext uri="{FF2B5EF4-FFF2-40B4-BE49-F238E27FC236}">
                <a16:creationId xmlns:a16="http://schemas.microsoft.com/office/drawing/2014/main" id="{4C88BD13-7A15-E344-90E9-A80B31FAB2EB}"/>
              </a:ext>
            </a:extLst>
          </p:cNvPr>
          <p:cNvPicPr>
            <a:picLocks noChangeAspect="1"/>
          </p:cNvPicPr>
          <p:nvPr/>
        </p:nvPicPr>
        <p:blipFill rotWithShape="1">
          <a:blip r:embed="rId7"/>
          <a:srcRect l="7762" r="3438"/>
          <a:stretch/>
        </p:blipFill>
        <p:spPr>
          <a:xfrm>
            <a:off x="7623048" y="3429000"/>
            <a:ext cx="3044952" cy="3429000"/>
          </a:xfrm>
          <a:prstGeom prst="rect">
            <a:avLst/>
          </a:prstGeom>
        </p:spPr>
      </p:pic>
      <p:sp>
        <p:nvSpPr>
          <p:cNvPr id="8" name="TextBox 7">
            <a:extLst>
              <a:ext uri="{FF2B5EF4-FFF2-40B4-BE49-F238E27FC236}">
                <a16:creationId xmlns:a16="http://schemas.microsoft.com/office/drawing/2014/main" id="{F614E449-AFB5-B765-1703-ACE8B2606973}"/>
              </a:ext>
            </a:extLst>
          </p:cNvPr>
          <p:cNvSpPr txBox="1"/>
          <p:nvPr/>
        </p:nvSpPr>
        <p:spPr>
          <a:xfrm>
            <a:off x="1524000" y="-8711"/>
            <a:ext cx="9144000" cy="523220"/>
          </a:xfrm>
          <a:prstGeom prst="rect">
            <a:avLst/>
          </a:prstGeom>
          <a:solidFill>
            <a:schemeClr val="bg2">
              <a:lumMod val="50000"/>
            </a:schemeClr>
          </a:solidFill>
          <a:ln>
            <a:solidFill>
              <a:schemeClr val="bg2">
                <a:lumMod val="25000"/>
              </a:schemeClr>
            </a:solidFill>
          </a:ln>
        </p:spPr>
        <p:txBody>
          <a:bodyPr wrap="square" rtlCol="0">
            <a:spAutoFit/>
          </a:bodyPr>
          <a:lstStyle/>
          <a:p>
            <a:pPr algn="ctr"/>
            <a:r>
              <a:rPr lang="en-US" sz="2800">
                <a:solidFill>
                  <a:schemeClr val="bg1"/>
                </a:solidFill>
              </a:rPr>
              <a:t>µTitan project-YNP  </a:t>
            </a:r>
            <a:endParaRPr lang="en-US" sz="2800" dirty="0">
              <a:solidFill>
                <a:schemeClr val="bg1"/>
              </a:solidFill>
            </a:endParaRPr>
          </a:p>
        </p:txBody>
      </p:sp>
    </p:spTree>
    <p:extLst>
      <p:ext uri="{BB962C8B-B14F-4D97-AF65-F5344CB8AC3E}">
        <p14:creationId xmlns:p14="http://schemas.microsoft.com/office/powerpoint/2010/main" val="2984866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tps://www.nasa.gov/sites/default/files/thumbnails/image/mt-1_mission_patch_new_spx_logo.jpeg">
            <a:extLst>
              <a:ext uri="{FF2B5EF4-FFF2-40B4-BE49-F238E27FC236}">
                <a16:creationId xmlns:a16="http://schemas.microsoft.com/office/drawing/2014/main" id="{25A62450-A735-3441-9585-AACC890C060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50672" y="5135782"/>
            <a:ext cx="1521695" cy="1514086"/>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a:extLst>
              <a:ext uri="{FF2B5EF4-FFF2-40B4-BE49-F238E27FC236}">
                <a16:creationId xmlns:a16="http://schemas.microsoft.com/office/drawing/2014/main" id="{0F0FFA84-9B91-D047-9B1C-D4F9B2485752}"/>
              </a:ext>
            </a:extLst>
          </p:cNvPr>
          <p:cNvPicPr>
            <a:picLocks noChangeAspect="1"/>
          </p:cNvPicPr>
          <p:nvPr/>
        </p:nvPicPr>
        <p:blipFill rotWithShape="1">
          <a:blip r:embed="rId3">
            <a:extLst>
              <a:ext uri="{28A0092B-C50C-407E-A947-70E740481C1C}">
                <a14:useLocalDpi xmlns:a14="http://schemas.microsoft.com/office/drawing/2010/main" val="0"/>
              </a:ext>
            </a:extLst>
          </a:blip>
          <a:srcRect l="33628" t="22963" r="27306" b="28148"/>
          <a:stretch/>
        </p:blipFill>
        <p:spPr>
          <a:xfrm>
            <a:off x="10468539" y="5027869"/>
            <a:ext cx="1683004" cy="1627508"/>
          </a:xfrm>
          <a:prstGeom prst="rect">
            <a:avLst/>
          </a:prstGeom>
        </p:spPr>
      </p:pic>
      <p:pic>
        <p:nvPicPr>
          <p:cNvPr id="5" name="Picture 2" descr="ttp://preview.turbosquid.com/Preview/2014/05/16__05_33_09/main01.jpg25b63813-8b05-4cad-be77-f080b4a8681f">
            <a:extLst>
              <a:ext uri="{FF2B5EF4-FFF2-40B4-BE49-F238E27FC236}">
                <a16:creationId xmlns:a16="http://schemas.microsoft.com/office/drawing/2014/main" id="{348AB012-A497-3F4E-862E-EAF96BCC5D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056" t="2084" r="9723" b="694"/>
          <a:stretch/>
        </p:blipFill>
        <p:spPr bwMode="auto">
          <a:xfrm>
            <a:off x="9511520" y="899279"/>
            <a:ext cx="2580619" cy="30297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5D7017-08EB-B141-937D-EA266D88B662}"/>
              </a:ext>
            </a:extLst>
          </p:cNvPr>
          <p:cNvSpPr txBox="1"/>
          <p:nvPr/>
        </p:nvSpPr>
        <p:spPr>
          <a:xfrm>
            <a:off x="1524000" y="0"/>
            <a:ext cx="9144000" cy="523220"/>
          </a:xfrm>
          <a:prstGeom prst="rect">
            <a:avLst/>
          </a:prstGeom>
          <a:solidFill>
            <a:schemeClr val="bg2">
              <a:lumMod val="50000"/>
            </a:schemeClr>
          </a:solidFill>
          <a:ln>
            <a:solidFill>
              <a:schemeClr val="bg2">
                <a:lumMod val="25000"/>
              </a:schemeClr>
            </a:solidFill>
          </a:ln>
        </p:spPr>
        <p:txBody>
          <a:bodyPr wrap="square" rtlCol="0">
            <a:spAutoFit/>
          </a:bodyPr>
          <a:lstStyle/>
          <a:p>
            <a:pPr algn="ctr"/>
            <a:r>
              <a:rPr lang="en-US" sz="2800" dirty="0">
                <a:solidFill>
                  <a:schemeClr val="bg1"/>
                </a:solidFill>
              </a:rPr>
              <a:t>Microbial Tracking on the ISS </a:t>
            </a:r>
          </a:p>
        </p:txBody>
      </p:sp>
      <p:pic>
        <p:nvPicPr>
          <p:cNvPr id="7" name="Picture 6">
            <a:extLst>
              <a:ext uri="{FF2B5EF4-FFF2-40B4-BE49-F238E27FC236}">
                <a16:creationId xmlns:a16="http://schemas.microsoft.com/office/drawing/2014/main" id="{BB7BBC98-B417-C410-5766-07490F17F6B0}"/>
              </a:ext>
            </a:extLst>
          </p:cNvPr>
          <p:cNvPicPr>
            <a:picLocks noChangeAspect="1"/>
          </p:cNvPicPr>
          <p:nvPr/>
        </p:nvPicPr>
        <p:blipFill>
          <a:blip r:embed="rId5"/>
          <a:stretch>
            <a:fillRect/>
          </a:stretch>
        </p:blipFill>
        <p:spPr>
          <a:xfrm>
            <a:off x="228842" y="634174"/>
            <a:ext cx="9144000" cy="4858564"/>
          </a:xfrm>
          <a:prstGeom prst="rect">
            <a:avLst/>
          </a:prstGeom>
        </p:spPr>
      </p:pic>
      <p:sp>
        <p:nvSpPr>
          <p:cNvPr id="8" name="TextBox 7">
            <a:extLst>
              <a:ext uri="{FF2B5EF4-FFF2-40B4-BE49-F238E27FC236}">
                <a16:creationId xmlns:a16="http://schemas.microsoft.com/office/drawing/2014/main" id="{5FCD6A45-74AC-B7A8-206A-2AAA4E391D2F}"/>
              </a:ext>
            </a:extLst>
          </p:cNvPr>
          <p:cNvSpPr txBox="1"/>
          <p:nvPr/>
        </p:nvSpPr>
        <p:spPr>
          <a:xfrm>
            <a:off x="10017202" y="4135798"/>
            <a:ext cx="1869279"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Astronaut swabs</a:t>
            </a:r>
          </a:p>
        </p:txBody>
      </p:sp>
    </p:spTree>
    <p:extLst>
      <p:ext uri="{BB962C8B-B14F-4D97-AF65-F5344CB8AC3E}">
        <p14:creationId xmlns:p14="http://schemas.microsoft.com/office/powerpoint/2010/main" val="83890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BD0DEB7-6A59-5B66-D61A-8335CA323335}"/>
              </a:ext>
            </a:extLst>
          </p:cNvPr>
          <p:cNvSpPr txBox="1"/>
          <p:nvPr/>
        </p:nvSpPr>
        <p:spPr>
          <a:xfrm>
            <a:off x="1371597" y="348865"/>
            <a:ext cx="10044023" cy="877729"/>
          </a:xfrm>
          <a:prstGeom prst="rect">
            <a:avLst/>
          </a:prstGeom>
        </p:spPr>
        <p:txBody>
          <a:bodyPr vert="horz" lIns="91440" tIns="45720" rIns="91440" bIns="45720" rtlCol="0" anchor="ctr">
            <a:normAutofit fontScale="92500"/>
          </a:bodyPr>
          <a:lstStyle/>
          <a:p>
            <a:pPr>
              <a:lnSpc>
                <a:spcPct val="90000"/>
              </a:lnSpc>
              <a:spcBef>
                <a:spcPct val="0"/>
              </a:spcBef>
              <a:spcAft>
                <a:spcPts val="600"/>
              </a:spcAft>
            </a:pPr>
            <a:r>
              <a:rPr lang="en-US" sz="2200" b="1" kern="1200">
                <a:solidFill>
                  <a:srgbClr val="FFFFFF"/>
                </a:solidFill>
                <a:latin typeface="+mj-lt"/>
                <a:ea typeface="+mj-ea"/>
                <a:cs typeface="+mj-cs"/>
              </a:rPr>
              <a:t>Results: Horizontal gene transfer of AMR genes between </a:t>
            </a:r>
            <a:r>
              <a:rPr lang="en-US" sz="2200" b="1" i="1" kern="1200">
                <a:solidFill>
                  <a:srgbClr val="FFFFFF"/>
                </a:solidFill>
                <a:latin typeface="+mj-lt"/>
                <a:ea typeface="+mj-ea"/>
                <a:cs typeface="+mj-cs"/>
              </a:rPr>
              <a:t>Acinetobacter pittii </a:t>
            </a:r>
            <a:r>
              <a:rPr lang="en-US" sz="2200" b="1" kern="1200">
                <a:solidFill>
                  <a:srgbClr val="FFFFFF"/>
                </a:solidFill>
                <a:latin typeface="+mj-lt"/>
                <a:ea typeface="+mj-ea"/>
                <a:cs typeface="+mj-cs"/>
              </a:rPr>
              <a:t>(donor) and </a:t>
            </a:r>
            <a:r>
              <a:rPr lang="en-US" sz="2200" b="1" i="1" kern="1200">
                <a:solidFill>
                  <a:srgbClr val="FFFFFF"/>
                </a:solidFill>
                <a:latin typeface="+mj-lt"/>
                <a:ea typeface="+mj-ea"/>
                <a:cs typeface="+mj-cs"/>
              </a:rPr>
              <a:t>Staphylococcus aureus</a:t>
            </a:r>
            <a:r>
              <a:rPr lang="en-US" sz="2200" b="1" kern="1200">
                <a:solidFill>
                  <a:srgbClr val="FFFFFF"/>
                </a:solidFill>
                <a:latin typeface="+mj-lt"/>
                <a:ea typeface="+mj-ea"/>
                <a:cs typeface="+mj-cs"/>
              </a:rPr>
              <a:t> (recipient) is increased under SMG conditions compared to 1G</a:t>
            </a:r>
          </a:p>
        </p:txBody>
      </p:sp>
      <p:pic>
        <p:nvPicPr>
          <p:cNvPr id="25" name="Picture 24">
            <a:extLst>
              <a:ext uri="{FF2B5EF4-FFF2-40B4-BE49-F238E27FC236}">
                <a16:creationId xmlns:a16="http://schemas.microsoft.com/office/drawing/2014/main" id="{F4BF5988-F8F9-D07F-7EDE-9AF3EA2202A3}"/>
              </a:ext>
            </a:extLst>
          </p:cNvPr>
          <p:cNvPicPr>
            <a:picLocks noChangeAspect="1"/>
          </p:cNvPicPr>
          <p:nvPr/>
        </p:nvPicPr>
        <p:blipFill>
          <a:blip r:embed="rId2"/>
          <a:stretch>
            <a:fillRect/>
          </a:stretch>
        </p:blipFill>
        <p:spPr>
          <a:xfrm>
            <a:off x="309552" y="2017326"/>
            <a:ext cx="11363892" cy="4491809"/>
          </a:xfrm>
          <a:prstGeom prst="rect">
            <a:avLst/>
          </a:prstGeom>
        </p:spPr>
      </p:pic>
    </p:spTree>
    <p:extLst>
      <p:ext uri="{BB962C8B-B14F-4D97-AF65-F5344CB8AC3E}">
        <p14:creationId xmlns:p14="http://schemas.microsoft.com/office/powerpoint/2010/main" val="12211802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17242</TotalTime>
  <Words>645</Words>
  <Application>Microsoft Macintosh PowerPoint</Application>
  <PresentationFormat>Widescreen</PresentationFormat>
  <Paragraphs>47</Paragraphs>
  <Slides>15</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Harnessing Core Facilities for Advancing Space Biology Research</dc:title>
  <dc:creator>Urbaniak, Camilla (353N-Affiliate)</dc:creator>
  <cp:lastModifiedBy>Urbaniak, Camilla (353N-Affiliate)</cp:lastModifiedBy>
  <cp:revision>117</cp:revision>
  <dcterms:created xsi:type="dcterms:W3CDTF">2023-09-28T22:04:25Z</dcterms:created>
  <dcterms:modified xsi:type="dcterms:W3CDTF">2023-10-10T21:46:23Z</dcterms:modified>
</cp:coreProperties>
</file>