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1" r:id="rId4"/>
    <p:sldId id="262" r:id="rId5"/>
    <p:sldId id="263" r:id="rId6"/>
    <p:sldId id="264" r:id="rId7"/>
    <p:sldId id="265" r:id="rId8"/>
    <p:sldId id="266" r:id="rId9"/>
    <p:sldId id="267" r:id="rId10"/>
    <p:sldId id="268" r:id="rId11"/>
    <p:sldId id="269" r:id="rId12"/>
    <p:sldId id="270" r:id="rId13"/>
    <p:sldId id="271" r:id="rId14"/>
    <p:sldId id="272" r:id="rId15"/>
    <p:sldId id="276" r:id="rId16"/>
    <p:sldId id="273" r:id="rId17"/>
    <p:sldId id="275" r:id="rId18"/>
    <p:sldId id="280" r:id="rId19"/>
    <p:sldId id="274" r:id="rId20"/>
    <p:sldId id="282" r:id="rId21"/>
    <p:sldId id="281" r:id="rId22"/>
    <p:sldId id="283"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94607"/>
  </p:normalViewPr>
  <p:slideViewPr>
    <p:cSldViewPr snapToGrid="0">
      <p:cViewPr varScale="1">
        <p:scale>
          <a:sx n="119" d="100"/>
          <a:sy n="119" d="100"/>
        </p:scale>
        <p:origin x="8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itty\Desktop\Town%20Hall%202-28\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5391-6C4B-B8FF-ACEFB23833A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391-6C4B-B8FF-ACEFB23833A2}"/>
              </c:ext>
            </c:extLst>
          </c:dPt>
          <c:dLbls>
            <c:dLbl>
              <c:idx val="0"/>
              <c:layout>
                <c:manualLayout>
                  <c:x val="4.8324090207640197E-2"/>
                  <c:y val="-5.3891488850685565E-2"/>
                </c:manualLayout>
              </c:layout>
              <c:tx>
                <c:rich>
                  <a:bodyPr rot="0" spcFirstLastPara="1" vertOverflow="ellipsis" vert="horz" wrap="square" lIns="38100" tIns="19050" rIns="38100" bIns="19050" anchor="ctr" anchorCtr="0">
                    <a:spAutoFit/>
                  </a:bodyPr>
                  <a:lstStyle/>
                  <a:p>
                    <a:pPr algn="l">
                      <a:defRPr sz="1800" b="0"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800" b="0" baseline="0" dirty="0">
                        <a:latin typeface="Arial" panose="020B0604020202020204" pitchFamily="34" charset="0"/>
                        <a:cs typeface="Arial" panose="020B0604020202020204" pitchFamily="34" charset="0"/>
                      </a:rPr>
                      <a:t>Revenue </a:t>
                    </a:r>
                  </a:p>
                  <a:p>
                    <a:pPr algn="l">
                      <a:defRPr sz="1800" b="0">
                        <a:latin typeface="Arial" panose="020B0604020202020204" pitchFamily="34" charset="0"/>
                        <a:cs typeface="Arial" panose="020B0604020202020204" pitchFamily="34" charset="0"/>
                      </a:defRPr>
                    </a:pPr>
                    <a:r>
                      <a:rPr lang="en-US" sz="1800" b="0" baseline="0" dirty="0">
                        <a:latin typeface="Arial" panose="020B0604020202020204" pitchFamily="34" charset="0"/>
                        <a:cs typeface="Arial" panose="020B0604020202020204" pitchFamily="34" charset="0"/>
                      </a:rPr>
                      <a:t>from recharge</a:t>
                    </a:r>
                  </a:p>
                  <a:p>
                    <a:pPr algn="l">
                      <a:defRPr sz="1800" b="0">
                        <a:latin typeface="Arial" panose="020B0604020202020204" pitchFamily="34" charset="0"/>
                        <a:cs typeface="Arial" panose="020B0604020202020204" pitchFamily="34" charset="0"/>
                      </a:defRPr>
                    </a:pPr>
                    <a:r>
                      <a:rPr lang="en-US" sz="1800" b="0" baseline="0" dirty="0">
                        <a:latin typeface="Arial" panose="020B0604020202020204" pitchFamily="34" charset="0"/>
                        <a:cs typeface="Arial" panose="020B0604020202020204" pitchFamily="34" charset="0"/>
                      </a:rPr>
                      <a:t>$6.2 million</a:t>
                    </a:r>
                  </a:p>
                </c:rich>
              </c:tx>
              <c:spPr>
                <a:noFill/>
                <a:ln>
                  <a:noFill/>
                </a:ln>
                <a:effectLst/>
              </c:spPr>
              <c:txPr>
                <a:bodyPr rot="0" spcFirstLastPara="1" vertOverflow="ellipsis" vert="horz" wrap="square" lIns="38100" tIns="19050" rIns="38100" bIns="19050" anchor="ctr" anchorCtr="0">
                  <a:spAutoFit/>
                </a:bodyPr>
                <a:lstStyle/>
                <a:p>
                  <a:pPr algn="l">
                    <a:defRPr sz="18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147084991981998"/>
                      <c:h val="0.37812277131818584"/>
                    </c:manualLayout>
                  </c15:layout>
                  <c15:showDataLabelsRange val="0"/>
                </c:ext>
                <c:ext xmlns:c16="http://schemas.microsoft.com/office/drawing/2014/chart" uri="{C3380CC4-5D6E-409C-BE32-E72D297353CC}">
                  <c16:uniqueId val="{00000001-5391-6C4B-B8FF-ACEFB23833A2}"/>
                </c:ext>
              </c:extLst>
            </c:dLbl>
            <c:dLbl>
              <c:idx val="1"/>
              <c:layout>
                <c:manualLayout>
                  <c:x val="5.2116942308511591E-2"/>
                  <c:y val="1.5367162259324468E-2"/>
                </c:manualLayout>
              </c:layout>
              <c:tx>
                <c:rich>
                  <a:bodyPr rot="0" spcFirstLastPara="1" vertOverflow="ellipsis" vert="horz" wrap="square" lIns="38100" tIns="19050" rIns="38100" bIns="19050" anchor="ctr" anchorCtr="0">
                    <a:spAutoFit/>
                  </a:bodyPr>
                  <a:lstStyle/>
                  <a:p>
                    <a:pPr algn="l">
                      <a:defRPr sz="1800" b="0" i="0" u="none" strike="noStrike" kern="1200" spc="0" baseline="0">
                        <a:solidFill>
                          <a:schemeClr val="accent1"/>
                        </a:solidFill>
                        <a:latin typeface="Arial" panose="020B0604020202020204" pitchFamily="34" charset="0"/>
                        <a:ea typeface="+mn-ea"/>
                        <a:cs typeface="Arial" panose="020B0604020202020204" pitchFamily="34" charset="0"/>
                      </a:defRPr>
                    </a:pPr>
                    <a:fld id="{509368E1-2B0E-425F-AAEE-54F9D4D81A57}" type="PERCENTAGE">
                      <a:rPr lang="en-US" sz="1800" b="0" baseline="0" smtClean="0">
                        <a:solidFill>
                          <a:schemeClr val="accent2"/>
                        </a:solidFill>
                        <a:latin typeface="Arial" panose="020B0604020202020204" pitchFamily="34" charset="0"/>
                        <a:cs typeface="Arial" panose="020B0604020202020204" pitchFamily="34" charset="0"/>
                      </a:rPr>
                      <a:pPr algn="l">
                        <a:defRPr sz="1800" b="0">
                          <a:solidFill>
                            <a:schemeClr val="accent1"/>
                          </a:solidFill>
                          <a:latin typeface="Arial" panose="020B0604020202020204" pitchFamily="34" charset="0"/>
                          <a:cs typeface="Arial" panose="020B0604020202020204" pitchFamily="34" charset="0"/>
                        </a:defRPr>
                      </a:pPr>
                      <a:t>[PERCENTAGE]</a:t>
                    </a:fld>
                    <a:r>
                      <a:rPr lang="en-US" sz="1800" b="0" baseline="0" dirty="0">
                        <a:solidFill>
                          <a:schemeClr val="accent2"/>
                        </a:solidFill>
                        <a:latin typeface="Arial" panose="020B0604020202020204" pitchFamily="34" charset="0"/>
                        <a:cs typeface="Arial" panose="020B0604020202020204" pitchFamily="34" charset="0"/>
                      </a:rPr>
                      <a:t> operations investments</a:t>
                    </a:r>
                  </a:p>
                  <a:p>
                    <a:pPr algn="l">
                      <a:defRPr sz="1800" b="0">
                        <a:solidFill>
                          <a:schemeClr val="accent1"/>
                        </a:solidFill>
                        <a:latin typeface="Arial" panose="020B0604020202020204" pitchFamily="34" charset="0"/>
                        <a:cs typeface="Arial" panose="020B0604020202020204" pitchFamily="34" charset="0"/>
                      </a:defRPr>
                    </a:pPr>
                    <a:r>
                      <a:rPr lang="en-US" sz="1800" b="0" baseline="0" dirty="0">
                        <a:solidFill>
                          <a:schemeClr val="accent2"/>
                        </a:solidFill>
                        <a:latin typeface="Arial" panose="020B0604020202020204" pitchFamily="34" charset="0"/>
                        <a:cs typeface="Arial" panose="020B0604020202020204" pitchFamily="34" charset="0"/>
                      </a:rPr>
                      <a:t>$2.1 million</a:t>
                    </a:r>
                  </a:p>
                </c:rich>
              </c:tx>
              <c:spPr>
                <a:noFill/>
                <a:ln>
                  <a:noFill/>
                </a:ln>
                <a:effectLst/>
              </c:spPr>
              <c:txPr>
                <a:bodyPr rot="0" spcFirstLastPara="1" vertOverflow="ellipsis" vert="horz" wrap="square" lIns="38100" tIns="19050" rIns="38100" bIns="19050" anchor="ctr" anchorCtr="0">
                  <a:spAutoFit/>
                </a:bodyPr>
                <a:lstStyle/>
                <a:p>
                  <a:pPr algn="l">
                    <a:defRPr sz="18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6372263770482163"/>
                      <c:h val="0.37812282217953203"/>
                    </c:manualLayout>
                  </c15:layout>
                  <c15:dlblFieldTable/>
                  <c15:showDataLabelsRange val="0"/>
                </c:ext>
                <c:ext xmlns:c16="http://schemas.microsoft.com/office/drawing/2014/chart" uri="{C3380CC4-5D6E-409C-BE32-E72D297353CC}">
                  <c16:uniqueId val="{00000003-5391-6C4B-B8FF-ACEFB23833A2}"/>
                </c:ext>
              </c:extLst>
            </c:dLbl>
            <c:spPr>
              <a:noFill/>
              <a:ln>
                <a:noFill/>
              </a:ln>
              <a:effectLst/>
            </c:spPr>
            <c:txPr>
              <a:bodyPr rot="0" spcFirstLastPara="1" vertOverflow="ellipsis" vert="horz" wrap="square" lIns="38100" tIns="19050" rIns="38100" bIns="19050" anchor="ctr" anchorCtr="0">
                <a:spAutoFit/>
              </a:bodyPr>
              <a:lstStyle/>
              <a:p>
                <a:pPr algn="l">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Sheet1!$B$7:$B$8</c:f>
              <c:strCache>
                <c:ptCount val="2"/>
                <c:pt idx="0">
                  <c:v>Operating Revenue from Recharges</c:v>
                </c:pt>
                <c:pt idx="1">
                  <c:v>Operations Investment from USR</c:v>
                </c:pt>
              </c:strCache>
            </c:strRef>
          </c:cat>
          <c:val>
            <c:numRef>
              <c:f>Sheet1!$C$7:$C$8</c:f>
              <c:numCache>
                <c:formatCode>"$"#,##0</c:formatCode>
                <c:ptCount val="2"/>
                <c:pt idx="0">
                  <c:v>6219655</c:v>
                </c:pt>
                <c:pt idx="1">
                  <c:v>2109942</c:v>
                </c:pt>
              </c:numCache>
            </c:numRef>
          </c:val>
          <c:extLst>
            <c:ext xmlns:c16="http://schemas.microsoft.com/office/drawing/2014/chart" uri="{C3380CC4-5D6E-409C-BE32-E72D297353CC}">
              <c16:uniqueId val="{00000004-5391-6C4B-B8FF-ACEFB23833A2}"/>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0A85-7619-A32B-BC7E-24A64A189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B77640-EFE7-38DF-4706-F8D44F90F7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CE2A6A-E8A2-3377-026B-8F3BF967388C}"/>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5" name="Footer Placeholder 4">
            <a:extLst>
              <a:ext uri="{FF2B5EF4-FFF2-40B4-BE49-F238E27FC236}">
                <a16:creationId xmlns:a16="http://schemas.microsoft.com/office/drawing/2014/main" id="{14F4727A-5024-42F2-96A9-19B9A8912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5A166-1E5F-1644-3B83-80E75DA7FC67}"/>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123459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B1EF-2DF2-F4B7-615F-BA55861C8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2F38F-9BD1-57AB-6FBA-BB4BFF501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33370-28E1-2A5C-B6BA-AFF5B1084C01}"/>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5" name="Footer Placeholder 4">
            <a:extLst>
              <a:ext uri="{FF2B5EF4-FFF2-40B4-BE49-F238E27FC236}">
                <a16:creationId xmlns:a16="http://schemas.microsoft.com/office/drawing/2014/main" id="{F28DF598-99CF-444D-5910-AA9BCFDAE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8CBF0-2A84-E470-5A22-51EC8D75D3F2}"/>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268659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A5757-FBBF-5E8C-F6B5-99118D5215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CA61D-C29C-4B52-6B03-B892ECC65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EABEC-17A1-FCE5-9376-EE0FC01CB12C}"/>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5" name="Footer Placeholder 4">
            <a:extLst>
              <a:ext uri="{FF2B5EF4-FFF2-40B4-BE49-F238E27FC236}">
                <a16:creationId xmlns:a16="http://schemas.microsoft.com/office/drawing/2014/main" id="{931EB082-CD4D-10D1-CE37-CFFFC3818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1F9-2D2F-8826-7220-CCCC0FDABAC4}"/>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412108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B6EF-EBDD-AF1C-94A2-1D4F6B853E52}"/>
              </a:ext>
            </a:extLst>
          </p:cNvPr>
          <p:cNvSpPr>
            <a:spLocks noGrp="1"/>
          </p:cNvSpPr>
          <p:nvPr>
            <p:ph type="title"/>
          </p:nvPr>
        </p:nvSpPr>
        <p:spPr/>
        <p:txBody>
          <a:bodyPr anchor="t" anchorCtr="0"/>
          <a:lstStyle>
            <a:lvl1pPr>
              <a:defRPr baseline="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10877B-9B1B-2C9D-28B1-5F8BEA51C989}"/>
              </a:ext>
            </a:extLst>
          </p:cNvPr>
          <p:cNvSpPr>
            <a:spLocks noGrp="1"/>
          </p:cNvSpPr>
          <p:nvPr>
            <p:ph idx="1"/>
          </p:nvPr>
        </p:nvSpPr>
        <p:spPr/>
        <p:txBody>
          <a:bodyPr/>
          <a:lstStyle>
            <a:lvl1pPr>
              <a:defRPr baseline="0">
                <a:latin typeface="Arial" panose="020B0604020202020204" pitchFamily="34" charset="0"/>
              </a:defRPr>
            </a:lvl1pPr>
            <a:lvl2pPr marL="685800" indent="-228600">
              <a:buFont typeface="Wingdings" pitchFamily="2" charset="2"/>
              <a:buChar cha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E5C3ED-E94B-300E-D9EF-436B833D7659}"/>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5" name="Footer Placeholder 4">
            <a:extLst>
              <a:ext uri="{FF2B5EF4-FFF2-40B4-BE49-F238E27FC236}">
                <a16:creationId xmlns:a16="http://schemas.microsoft.com/office/drawing/2014/main" id="{B7715FEA-F209-5190-DA19-B6B6B46A3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16783-AB2E-CA32-2492-EF6D4C5951AB}"/>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237699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8377-2D05-F62C-F7B3-953B55BEBA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534706-69B5-E2C1-F9D9-3E751A0D8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6B632-77BC-9C8F-A692-85114E405BF8}"/>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5" name="Footer Placeholder 4">
            <a:extLst>
              <a:ext uri="{FF2B5EF4-FFF2-40B4-BE49-F238E27FC236}">
                <a16:creationId xmlns:a16="http://schemas.microsoft.com/office/drawing/2014/main" id="{B554CE75-4734-2DDF-C1CE-3529836A3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D1C0D-3CB7-300F-753E-E3C8A60C90F2}"/>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236541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9367-683B-B48E-CC35-2DC909400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E0A91-1C34-8333-2C94-59B6EB519B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F2191B-A764-97F9-69DA-609F9AC284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880CFE-A636-8483-C7AE-9FAC2C245049}"/>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6" name="Footer Placeholder 5">
            <a:extLst>
              <a:ext uri="{FF2B5EF4-FFF2-40B4-BE49-F238E27FC236}">
                <a16:creationId xmlns:a16="http://schemas.microsoft.com/office/drawing/2014/main" id="{E296FE73-1969-15AC-3268-95E3D2E1E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36869-B1F2-C354-4E00-F99FC5D84AFF}"/>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30614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504BD-E062-C6F9-82A4-1FE776F3D4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99CE31-BB5F-EBA0-BFAD-906F240B2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B625F-46C3-F804-4AA3-5BA7D99C0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D279A2-7E1B-64ED-57F4-29D12A9C61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23C7C3-910E-4338-6EFE-6390B34AE5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EC6310-0FCC-88AA-F028-14E8A314013F}"/>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8" name="Footer Placeholder 7">
            <a:extLst>
              <a:ext uri="{FF2B5EF4-FFF2-40B4-BE49-F238E27FC236}">
                <a16:creationId xmlns:a16="http://schemas.microsoft.com/office/drawing/2014/main" id="{92ADF419-35B8-E28B-6FE1-BEFE0BBCC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2649EA-3B24-18AB-CC01-F4B7D3634645}"/>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287025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B7A-A085-AE21-099B-F7CA1E3211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94D980-92A4-D44E-27F9-A788B3ED8E90}"/>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4" name="Footer Placeholder 3">
            <a:extLst>
              <a:ext uri="{FF2B5EF4-FFF2-40B4-BE49-F238E27FC236}">
                <a16:creationId xmlns:a16="http://schemas.microsoft.com/office/drawing/2014/main" id="{378A896D-1156-FE2E-A520-860B90593F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F6BEDE-F128-BEBF-B4EB-E4B046092A0B}"/>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111358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A2CD2-0D63-BB6A-42B2-DB95D7CB8B86}"/>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3" name="Footer Placeholder 2">
            <a:extLst>
              <a:ext uri="{FF2B5EF4-FFF2-40B4-BE49-F238E27FC236}">
                <a16:creationId xmlns:a16="http://schemas.microsoft.com/office/drawing/2014/main" id="{46D2A339-B796-36DD-4130-173EEC7577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FED9F9-DA44-134C-022E-4D5763266F4A}"/>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119142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EF80-EC97-3136-5CFB-D5F8B5C7B6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D2C9B-7961-6A3C-23DF-4395358401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5BE44-2895-76A8-571D-A74ED6CC9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49993-C9B8-3B1E-BEBA-E68CFE80D34C}"/>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6" name="Footer Placeholder 5">
            <a:extLst>
              <a:ext uri="{FF2B5EF4-FFF2-40B4-BE49-F238E27FC236}">
                <a16:creationId xmlns:a16="http://schemas.microsoft.com/office/drawing/2014/main" id="{6FE1605F-8580-B337-FE34-D8B5466BD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D43CE-96DC-57D7-DB1C-E75755C7452A}"/>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98908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BE051-13B3-4F8F-363B-A399D6547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E7F57-80A6-4BBA-16F1-EB0F55A87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B275B8-8AF9-EEDC-E7F3-51DFED80C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75A305-F868-9EDE-6919-8E1E2F46618F}"/>
              </a:ext>
            </a:extLst>
          </p:cNvPr>
          <p:cNvSpPr>
            <a:spLocks noGrp="1"/>
          </p:cNvSpPr>
          <p:nvPr>
            <p:ph type="dt" sz="half" idx="10"/>
          </p:nvPr>
        </p:nvSpPr>
        <p:spPr/>
        <p:txBody>
          <a:bodyPr/>
          <a:lstStyle/>
          <a:p>
            <a:fld id="{DC430EA1-FB27-8443-89CB-1C1783A3C789}" type="datetimeFigureOut">
              <a:rPr lang="en-US" smtClean="0"/>
              <a:t>10/11/23</a:t>
            </a:fld>
            <a:endParaRPr lang="en-US"/>
          </a:p>
        </p:txBody>
      </p:sp>
      <p:sp>
        <p:nvSpPr>
          <p:cNvPr id="6" name="Footer Placeholder 5">
            <a:extLst>
              <a:ext uri="{FF2B5EF4-FFF2-40B4-BE49-F238E27FC236}">
                <a16:creationId xmlns:a16="http://schemas.microsoft.com/office/drawing/2014/main" id="{179ECDD6-0743-55A5-ED68-4446A6A70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1A97A-8B5B-E55E-9269-296EE4BAE18C}"/>
              </a:ext>
            </a:extLst>
          </p:cNvPr>
          <p:cNvSpPr>
            <a:spLocks noGrp="1"/>
          </p:cNvSpPr>
          <p:nvPr>
            <p:ph type="sldNum" sz="quarter" idx="12"/>
          </p:nvPr>
        </p:nvSpPr>
        <p:spPr/>
        <p:txBody>
          <a:bodyPr/>
          <a:lstStyle/>
          <a:p>
            <a:fld id="{1234F7F0-6A07-A34A-92BE-3F6A220EDF63}" type="slidenum">
              <a:rPr lang="en-US" smtClean="0"/>
              <a:t>‹#›</a:t>
            </a:fld>
            <a:endParaRPr lang="en-US"/>
          </a:p>
        </p:txBody>
      </p:sp>
    </p:spTree>
    <p:extLst>
      <p:ext uri="{BB962C8B-B14F-4D97-AF65-F5344CB8AC3E}">
        <p14:creationId xmlns:p14="http://schemas.microsoft.com/office/powerpoint/2010/main" val="1189636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61E35-AE7A-A7E9-E5FD-338178279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438D41-A147-3B73-1F11-3F1D24989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99CC3-0298-0221-8229-691F44C658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30EA1-FB27-8443-89CB-1C1783A3C789}" type="datetimeFigureOut">
              <a:rPr lang="en-US" smtClean="0"/>
              <a:t>10/11/23</a:t>
            </a:fld>
            <a:endParaRPr lang="en-US"/>
          </a:p>
        </p:txBody>
      </p:sp>
      <p:sp>
        <p:nvSpPr>
          <p:cNvPr id="5" name="Footer Placeholder 4">
            <a:extLst>
              <a:ext uri="{FF2B5EF4-FFF2-40B4-BE49-F238E27FC236}">
                <a16:creationId xmlns:a16="http://schemas.microsoft.com/office/drawing/2014/main" id="{353375F8-FEF8-8C7C-CCBE-3AFC03104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B680CB-F931-F83D-E5D4-4F40A80E6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4F7F0-6A07-A34A-92BE-3F6A220EDF63}" type="slidenum">
              <a:rPr lang="en-US" smtClean="0"/>
              <a:t>‹#›</a:t>
            </a:fld>
            <a:endParaRPr lang="en-US"/>
          </a:p>
        </p:txBody>
      </p:sp>
    </p:spTree>
    <p:extLst>
      <p:ext uri="{BB962C8B-B14F-4D97-AF65-F5344CB8AC3E}">
        <p14:creationId xmlns:p14="http://schemas.microsoft.com/office/powerpoint/2010/main" val="218676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7EB6-04E9-DA38-ED5D-E5D55BD0F70B}"/>
              </a:ext>
            </a:extLst>
          </p:cNvPr>
          <p:cNvSpPr>
            <a:spLocks noGrp="1"/>
          </p:cNvSpPr>
          <p:nvPr>
            <p:ph type="ctrTitle"/>
          </p:nvPr>
        </p:nvSpPr>
        <p:spPr>
          <a:xfrm>
            <a:off x="534443" y="868362"/>
            <a:ext cx="11123113" cy="2387600"/>
          </a:xfrm>
        </p:spPr>
        <p:txBody>
          <a:bodyPr anchor="ctr" anchorCtr="0">
            <a:normAutofit fontScale="90000"/>
          </a:bodyPr>
          <a:lstStyle/>
          <a:p>
            <a:r>
              <a:rPr lang="en-US" dirty="0">
                <a:latin typeface="Arial" panose="020B0604020202020204" pitchFamily="34" charset="0"/>
                <a:cs typeface="Arial" panose="020B0604020202020204" pitchFamily="34" charset="0"/>
              </a:rPr>
              <a:t>Institutional Core Facilities: Relationships with Users and Administration</a:t>
            </a:r>
          </a:p>
        </p:txBody>
      </p:sp>
      <p:sp>
        <p:nvSpPr>
          <p:cNvPr id="3" name="Subtitle 2">
            <a:extLst>
              <a:ext uri="{FF2B5EF4-FFF2-40B4-BE49-F238E27FC236}">
                <a16:creationId xmlns:a16="http://schemas.microsoft.com/office/drawing/2014/main" id="{2AA312A2-1B5A-5115-42AF-3DBBD51C6040}"/>
              </a:ext>
            </a:extLst>
          </p:cNvPr>
          <p:cNvSpPr>
            <a:spLocks noGrp="1"/>
          </p:cNvSpPr>
          <p:nvPr>
            <p:ph type="subTitle" idx="1"/>
          </p:nvPr>
        </p:nvSpPr>
        <p:spPr>
          <a:xfrm>
            <a:off x="1523999" y="4052975"/>
            <a:ext cx="9144000" cy="1655762"/>
          </a:xfrm>
        </p:spPr>
        <p:txBody>
          <a:bodyPr>
            <a:normAutofit/>
          </a:bodyPr>
          <a:lstStyle/>
          <a:p>
            <a:pPr>
              <a:lnSpc>
                <a:spcPct val="70000"/>
              </a:lnSpc>
            </a:pPr>
            <a:r>
              <a:rPr lang="en-US" dirty="0">
                <a:latin typeface="Arial" panose="020B0604020202020204" pitchFamily="34" charset="0"/>
                <a:cs typeface="Arial" panose="020B0604020202020204" pitchFamily="34" charset="0"/>
              </a:rPr>
              <a:t>Peter G. Barr-Gillespie, PhD</a:t>
            </a:r>
          </a:p>
          <a:p>
            <a:pPr>
              <a:lnSpc>
                <a:spcPct val="70000"/>
              </a:lnSpc>
            </a:pPr>
            <a:r>
              <a:rPr lang="en-US" dirty="0">
                <a:latin typeface="Arial" panose="020B0604020202020204" pitchFamily="34" charset="0"/>
                <a:cs typeface="Arial" panose="020B0604020202020204" pitchFamily="34" charset="0"/>
              </a:rPr>
              <a:t>Chief Research Officer and Executive Vice President</a:t>
            </a:r>
          </a:p>
          <a:p>
            <a:pPr>
              <a:lnSpc>
                <a:spcPct val="70000"/>
              </a:lnSpc>
            </a:pPr>
            <a:r>
              <a:rPr lang="en-US" dirty="0">
                <a:latin typeface="Arial" panose="020B0604020202020204" pitchFamily="34" charset="0"/>
                <a:cs typeface="Arial" panose="020B0604020202020204" pitchFamily="34" charset="0"/>
              </a:rPr>
              <a:t>Professor of Otolaryngology</a:t>
            </a:r>
          </a:p>
          <a:p>
            <a:pPr>
              <a:lnSpc>
                <a:spcPct val="70000"/>
              </a:lnSpc>
            </a:pPr>
            <a:r>
              <a:rPr lang="en-US" dirty="0">
                <a:latin typeface="Arial" panose="020B0604020202020204" pitchFamily="34" charset="0"/>
                <a:cs typeface="Arial" panose="020B0604020202020204" pitchFamily="34" charset="0"/>
              </a:rPr>
              <a:t>Senior Scientist, Vollum Institute</a:t>
            </a:r>
          </a:p>
        </p:txBody>
      </p:sp>
    </p:spTree>
    <p:extLst>
      <p:ext uri="{BB962C8B-B14F-4D97-AF65-F5344CB8AC3E}">
        <p14:creationId xmlns:p14="http://schemas.microsoft.com/office/powerpoint/2010/main" val="3445369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7904-B92A-6300-0B8C-EA92FB804F82}"/>
              </a:ext>
            </a:extLst>
          </p:cNvPr>
          <p:cNvSpPr>
            <a:spLocks noGrp="1"/>
          </p:cNvSpPr>
          <p:nvPr>
            <p:ph type="title"/>
          </p:nvPr>
        </p:nvSpPr>
        <p:spPr/>
        <p:txBody>
          <a:bodyPr/>
          <a:lstStyle/>
          <a:p>
            <a:r>
              <a:rPr lang="en-US" dirty="0"/>
              <a:t>Isolated hair bundles</a:t>
            </a:r>
          </a:p>
        </p:txBody>
      </p:sp>
      <p:pic>
        <p:nvPicPr>
          <p:cNvPr id="4" name="Picture 3">
            <a:extLst>
              <a:ext uri="{FF2B5EF4-FFF2-40B4-BE49-F238E27FC236}">
                <a16:creationId xmlns:a16="http://schemas.microsoft.com/office/drawing/2014/main" id="{F3C8F624-40A4-549A-51FE-1D5E867CFC4A}"/>
              </a:ext>
            </a:extLst>
          </p:cNvPr>
          <p:cNvPicPr>
            <a:picLocks noChangeAspect="1"/>
          </p:cNvPicPr>
          <p:nvPr/>
        </p:nvPicPr>
        <p:blipFill>
          <a:blip r:embed="rId2"/>
          <a:stretch>
            <a:fillRect/>
          </a:stretch>
        </p:blipFill>
        <p:spPr>
          <a:xfrm>
            <a:off x="1261782" y="1306516"/>
            <a:ext cx="9668435" cy="5692537"/>
          </a:xfrm>
          <a:prstGeom prst="rect">
            <a:avLst/>
          </a:prstGeom>
        </p:spPr>
      </p:pic>
    </p:spTree>
    <p:extLst>
      <p:ext uri="{BB962C8B-B14F-4D97-AF65-F5344CB8AC3E}">
        <p14:creationId xmlns:p14="http://schemas.microsoft.com/office/powerpoint/2010/main" val="224065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DDFC3-CD92-4730-E076-8D57A5A41C1E}"/>
              </a:ext>
            </a:extLst>
          </p:cNvPr>
          <p:cNvPicPr>
            <a:picLocks noChangeAspect="1"/>
          </p:cNvPicPr>
          <p:nvPr/>
        </p:nvPicPr>
        <p:blipFill rotWithShape="1">
          <a:blip r:embed="rId2"/>
          <a:srcRect t="1355" b="1654"/>
          <a:stretch/>
        </p:blipFill>
        <p:spPr>
          <a:xfrm>
            <a:off x="4240306" y="519952"/>
            <a:ext cx="7772400" cy="5818095"/>
          </a:xfrm>
          <a:prstGeom prst="rect">
            <a:avLst/>
          </a:prstGeom>
          <a:solidFill>
            <a:schemeClr val="tx1"/>
          </a:solidFill>
        </p:spPr>
      </p:pic>
      <p:sp>
        <p:nvSpPr>
          <p:cNvPr id="2" name="Title 1">
            <a:extLst>
              <a:ext uri="{FF2B5EF4-FFF2-40B4-BE49-F238E27FC236}">
                <a16:creationId xmlns:a16="http://schemas.microsoft.com/office/drawing/2014/main" id="{BF0ED011-5124-74E5-CA58-7F180341AF35}"/>
              </a:ext>
            </a:extLst>
          </p:cNvPr>
          <p:cNvSpPr>
            <a:spLocks noGrp="1"/>
          </p:cNvSpPr>
          <p:nvPr>
            <p:ph type="title"/>
          </p:nvPr>
        </p:nvSpPr>
        <p:spPr/>
        <p:txBody>
          <a:bodyPr>
            <a:normAutofit/>
          </a:bodyPr>
          <a:lstStyle/>
          <a:p>
            <a:r>
              <a:rPr lang="en-US" dirty="0">
                <a:solidFill>
                  <a:schemeClr val="bg1"/>
                </a:solidFill>
              </a:rPr>
              <a:t>Isolated hair </a:t>
            </a:r>
            <a:br>
              <a:rPr lang="en-US" dirty="0">
                <a:solidFill>
                  <a:schemeClr val="bg1"/>
                </a:solidFill>
              </a:rPr>
            </a:br>
            <a:r>
              <a:rPr lang="en-US" dirty="0">
                <a:solidFill>
                  <a:schemeClr val="bg1"/>
                </a:solidFill>
              </a:rPr>
              <a:t>bundles</a:t>
            </a:r>
          </a:p>
        </p:txBody>
      </p:sp>
      <p:sp>
        <p:nvSpPr>
          <p:cNvPr id="5" name="TextBox 4">
            <a:extLst>
              <a:ext uri="{FF2B5EF4-FFF2-40B4-BE49-F238E27FC236}">
                <a16:creationId xmlns:a16="http://schemas.microsoft.com/office/drawing/2014/main" id="{86585282-97CA-2162-76F7-C5F2D0B9860A}"/>
              </a:ext>
            </a:extLst>
          </p:cNvPr>
          <p:cNvSpPr txBox="1"/>
          <p:nvPr/>
        </p:nvSpPr>
        <p:spPr>
          <a:xfrm>
            <a:off x="157136" y="3429000"/>
            <a:ext cx="4083170" cy="175432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r>
              <a:rPr lang="en-US" sz="3600" dirty="0">
                <a:solidFill>
                  <a:schemeClr val="bg1"/>
                </a:solidFill>
                <a:latin typeface="Helvetica Light" panose="020B0403020202020204" pitchFamily="34" charset="0"/>
                <a:cs typeface="Arial" panose="020B0604020202020204" pitchFamily="34" charset="0"/>
              </a:rPr>
              <a:t>Proteomics core</a:t>
            </a:r>
          </a:p>
          <a:p>
            <a:r>
              <a:rPr lang="en-US" sz="3600" dirty="0">
                <a:solidFill>
                  <a:schemeClr val="bg1"/>
                </a:solidFill>
                <a:latin typeface="Helvetica Light" panose="020B0403020202020204" pitchFamily="34" charset="0"/>
                <a:cs typeface="Arial" panose="020B0604020202020204" pitchFamily="34" charset="0"/>
              </a:rPr>
              <a:t>for analysis of hair-</a:t>
            </a:r>
          </a:p>
          <a:p>
            <a:r>
              <a:rPr lang="en-US" sz="3600" dirty="0">
                <a:solidFill>
                  <a:schemeClr val="bg1"/>
                </a:solidFill>
                <a:latin typeface="Helvetica Light" panose="020B0403020202020204" pitchFamily="34" charset="0"/>
                <a:cs typeface="Arial" panose="020B0604020202020204" pitchFamily="34" charset="0"/>
              </a:rPr>
              <a:t>bundle proteins</a:t>
            </a:r>
          </a:p>
        </p:txBody>
      </p:sp>
    </p:spTree>
    <p:extLst>
      <p:ext uri="{BB962C8B-B14F-4D97-AF65-F5344CB8AC3E}">
        <p14:creationId xmlns:p14="http://schemas.microsoft.com/office/powerpoint/2010/main" val="77317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AC2D-0857-D812-B31B-1780AB37AB30}"/>
              </a:ext>
            </a:extLst>
          </p:cNvPr>
          <p:cNvSpPr>
            <a:spLocks noGrp="1"/>
          </p:cNvSpPr>
          <p:nvPr>
            <p:ph type="title"/>
          </p:nvPr>
        </p:nvSpPr>
        <p:spPr/>
        <p:txBody>
          <a:bodyPr>
            <a:normAutofit fontScale="90000"/>
          </a:bodyPr>
          <a:lstStyle/>
          <a:p>
            <a:r>
              <a:rPr lang="en-US" dirty="0"/>
              <a:t>Knock-in of</a:t>
            </a:r>
            <a:br>
              <a:rPr lang="en-US" dirty="0"/>
            </a:br>
            <a:r>
              <a:rPr lang="en-US" dirty="0"/>
              <a:t>sensitizing</a:t>
            </a:r>
            <a:br>
              <a:rPr lang="en-US" dirty="0"/>
            </a:br>
            <a:r>
              <a:rPr lang="en-US" dirty="0"/>
              <a:t>mutation at</a:t>
            </a:r>
            <a:br>
              <a:rPr lang="en-US" dirty="0"/>
            </a:br>
            <a:r>
              <a:rPr lang="en-US" i="1" dirty="0"/>
              <a:t>Myo1c</a:t>
            </a:r>
            <a:r>
              <a:rPr lang="en-US" dirty="0"/>
              <a:t> locus</a:t>
            </a:r>
          </a:p>
        </p:txBody>
      </p:sp>
      <p:pic>
        <p:nvPicPr>
          <p:cNvPr id="4" name="Picture 3">
            <a:extLst>
              <a:ext uri="{FF2B5EF4-FFF2-40B4-BE49-F238E27FC236}">
                <a16:creationId xmlns:a16="http://schemas.microsoft.com/office/drawing/2014/main" id="{7B69EDA3-196F-AA3D-A085-3A891F9997C7}"/>
              </a:ext>
            </a:extLst>
          </p:cNvPr>
          <p:cNvPicPr>
            <a:picLocks noChangeAspect="1"/>
          </p:cNvPicPr>
          <p:nvPr/>
        </p:nvPicPr>
        <p:blipFill>
          <a:blip r:embed="rId2"/>
          <a:stretch>
            <a:fillRect/>
          </a:stretch>
        </p:blipFill>
        <p:spPr>
          <a:xfrm>
            <a:off x="5555084" y="582705"/>
            <a:ext cx="5813055" cy="6033247"/>
          </a:xfrm>
          <a:prstGeom prst="rect">
            <a:avLst/>
          </a:prstGeom>
        </p:spPr>
      </p:pic>
      <p:sp>
        <p:nvSpPr>
          <p:cNvPr id="5" name="TextBox 4">
            <a:extLst>
              <a:ext uri="{FF2B5EF4-FFF2-40B4-BE49-F238E27FC236}">
                <a16:creationId xmlns:a16="http://schemas.microsoft.com/office/drawing/2014/main" id="{AEB3A3A8-C07F-0692-99E8-58CD9A0CAD5F}"/>
              </a:ext>
            </a:extLst>
          </p:cNvPr>
          <p:cNvSpPr txBox="1"/>
          <p:nvPr/>
        </p:nvSpPr>
        <p:spPr>
          <a:xfrm>
            <a:off x="838200" y="4518211"/>
            <a:ext cx="2723823" cy="1200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US" sz="3600" dirty="0">
                <a:latin typeface="Helvetica Light" panose="020B0403020202020204" pitchFamily="34" charset="0"/>
                <a:cs typeface="Arial" panose="020B0604020202020204" pitchFamily="34" charset="0"/>
              </a:rPr>
              <a:t>Transgenics</a:t>
            </a:r>
          </a:p>
          <a:p>
            <a:r>
              <a:rPr lang="en-US" sz="3600" dirty="0">
                <a:latin typeface="Helvetica Light" panose="020B0403020202020204" pitchFamily="34" charset="0"/>
                <a:cs typeface="Arial" panose="020B0604020202020204" pitchFamily="34" charset="0"/>
              </a:rPr>
              <a:t>core</a:t>
            </a:r>
          </a:p>
        </p:txBody>
      </p:sp>
    </p:spTree>
    <p:extLst>
      <p:ext uri="{BB962C8B-B14F-4D97-AF65-F5344CB8AC3E}">
        <p14:creationId xmlns:p14="http://schemas.microsoft.com/office/powerpoint/2010/main" val="154246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70F0-4F9A-1C70-FAD4-8E7C971B6EA1}"/>
              </a:ext>
            </a:extLst>
          </p:cNvPr>
          <p:cNvSpPr>
            <a:spLocks noGrp="1"/>
          </p:cNvSpPr>
          <p:nvPr>
            <p:ph type="title"/>
          </p:nvPr>
        </p:nvSpPr>
        <p:spPr>
          <a:xfrm>
            <a:off x="838200" y="365125"/>
            <a:ext cx="10515600" cy="2682875"/>
          </a:xfrm>
        </p:spPr>
        <p:txBody>
          <a:bodyPr>
            <a:normAutofit/>
          </a:bodyPr>
          <a:lstStyle/>
          <a:p>
            <a:r>
              <a:rPr lang="en-US" dirty="0"/>
              <a:t>Super-resolution</a:t>
            </a:r>
            <a:br>
              <a:rPr lang="en-US" dirty="0"/>
            </a:br>
            <a:r>
              <a:rPr lang="en-US" dirty="0"/>
              <a:t>light micro-</a:t>
            </a:r>
            <a:br>
              <a:rPr lang="en-US" dirty="0"/>
            </a:br>
            <a:r>
              <a:rPr lang="en-US" dirty="0" err="1"/>
              <a:t>scopy</a:t>
            </a:r>
            <a:endParaRPr lang="en-US" dirty="0"/>
          </a:p>
        </p:txBody>
      </p:sp>
      <p:sp>
        <p:nvSpPr>
          <p:cNvPr id="6" name="TextBox 5">
            <a:extLst>
              <a:ext uri="{FF2B5EF4-FFF2-40B4-BE49-F238E27FC236}">
                <a16:creationId xmlns:a16="http://schemas.microsoft.com/office/drawing/2014/main" id="{FB30A390-6FE1-0E49-5349-5EC56180BA6C}"/>
              </a:ext>
            </a:extLst>
          </p:cNvPr>
          <p:cNvSpPr txBox="1"/>
          <p:nvPr/>
        </p:nvSpPr>
        <p:spPr>
          <a:xfrm>
            <a:off x="838200" y="4518211"/>
            <a:ext cx="2646878" cy="120032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3600" dirty="0">
                <a:latin typeface="Helvetica Light" panose="020B0403020202020204" pitchFamily="34" charset="0"/>
                <a:cs typeface="Arial" panose="020B0604020202020204" pitchFamily="34" charset="0"/>
              </a:rPr>
              <a:t>Light micro-</a:t>
            </a:r>
          </a:p>
          <a:p>
            <a:r>
              <a:rPr lang="en-US" sz="3600" dirty="0" err="1">
                <a:latin typeface="Helvetica Light" panose="020B0403020202020204" pitchFamily="34" charset="0"/>
                <a:cs typeface="Arial" panose="020B0604020202020204" pitchFamily="34" charset="0"/>
              </a:rPr>
              <a:t>scopy</a:t>
            </a:r>
            <a:r>
              <a:rPr lang="en-US" sz="3600" dirty="0">
                <a:latin typeface="Helvetica Light" panose="020B0403020202020204" pitchFamily="34" charset="0"/>
                <a:cs typeface="Arial" panose="020B0604020202020204" pitchFamily="34" charset="0"/>
              </a:rPr>
              <a:t> core</a:t>
            </a:r>
          </a:p>
        </p:txBody>
      </p:sp>
      <p:pic>
        <p:nvPicPr>
          <p:cNvPr id="3" name="Picture 2">
            <a:extLst>
              <a:ext uri="{FF2B5EF4-FFF2-40B4-BE49-F238E27FC236}">
                <a16:creationId xmlns:a16="http://schemas.microsoft.com/office/drawing/2014/main" id="{89FECD6A-91E1-78E4-8E20-1DC01E2D2DC8}"/>
              </a:ext>
            </a:extLst>
          </p:cNvPr>
          <p:cNvPicPr>
            <a:picLocks noChangeAspect="1"/>
          </p:cNvPicPr>
          <p:nvPr/>
        </p:nvPicPr>
        <p:blipFill>
          <a:blip r:embed="rId2"/>
          <a:stretch>
            <a:fillRect/>
          </a:stretch>
        </p:blipFill>
        <p:spPr>
          <a:xfrm>
            <a:off x="4265854" y="1246729"/>
            <a:ext cx="7477831" cy="5432612"/>
          </a:xfrm>
          <a:prstGeom prst="rect">
            <a:avLst/>
          </a:prstGeom>
        </p:spPr>
      </p:pic>
    </p:spTree>
    <p:extLst>
      <p:ext uri="{BB962C8B-B14F-4D97-AF65-F5344CB8AC3E}">
        <p14:creationId xmlns:p14="http://schemas.microsoft.com/office/powerpoint/2010/main" val="116618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454E-FBA9-3BBA-CD5C-7BAF1DAC5FF8}"/>
              </a:ext>
            </a:extLst>
          </p:cNvPr>
          <p:cNvSpPr>
            <a:spLocks noGrp="1"/>
          </p:cNvSpPr>
          <p:nvPr>
            <p:ph type="title"/>
          </p:nvPr>
        </p:nvSpPr>
        <p:spPr/>
        <p:txBody>
          <a:bodyPr/>
          <a:lstStyle/>
          <a:p>
            <a:r>
              <a:rPr lang="en-US" dirty="0"/>
              <a:t>Scanning</a:t>
            </a:r>
            <a:br>
              <a:rPr lang="en-US" dirty="0"/>
            </a:br>
            <a:r>
              <a:rPr lang="en-US" dirty="0"/>
              <a:t>EM</a:t>
            </a:r>
          </a:p>
        </p:txBody>
      </p:sp>
      <p:sp>
        <p:nvSpPr>
          <p:cNvPr id="6" name="TextBox 5">
            <a:extLst>
              <a:ext uri="{FF2B5EF4-FFF2-40B4-BE49-F238E27FC236}">
                <a16:creationId xmlns:a16="http://schemas.microsoft.com/office/drawing/2014/main" id="{9265D54F-8744-E884-CB56-6303F8DC3550}"/>
              </a:ext>
            </a:extLst>
          </p:cNvPr>
          <p:cNvSpPr txBox="1"/>
          <p:nvPr/>
        </p:nvSpPr>
        <p:spPr>
          <a:xfrm>
            <a:off x="397988" y="4024725"/>
            <a:ext cx="1877437" cy="230832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none" rtlCol="0">
            <a:spAutoFit/>
          </a:bodyPr>
          <a:lstStyle/>
          <a:p>
            <a:r>
              <a:rPr lang="en-US" sz="3600" dirty="0">
                <a:latin typeface="Helvetica Light" panose="020B0403020202020204" pitchFamily="34" charset="0"/>
                <a:cs typeface="Arial" panose="020B0604020202020204" pitchFamily="34" charset="0"/>
              </a:rPr>
              <a:t>Electron</a:t>
            </a:r>
          </a:p>
          <a:p>
            <a:r>
              <a:rPr lang="en-US" sz="3600" dirty="0">
                <a:latin typeface="Helvetica Light" panose="020B0403020202020204" pitchFamily="34" charset="0"/>
                <a:cs typeface="Arial" panose="020B0604020202020204" pitchFamily="34" charset="0"/>
              </a:rPr>
              <a:t>micro-</a:t>
            </a:r>
          </a:p>
          <a:p>
            <a:r>
              <a:rPr lang="en-US" sz="3600" dirty="0" err="1">
                <a:latin typeface="Helvetica Light" panose="020B0403020202020204" pitchFamily="34" charset="0"/>
                <a:cs typeface="Arial" panose="020B0604020202020204" pitchFamily="34" charset="0"/>
              </a:rPr>
              <a:t>scopy</a:t>
            </a:r>
            <a:endParaRPr lang="en-US" sz="3600" dirty="0">
              <a:latin typeface="Helvetica Light" panose="020B0403020202020204" pitchFamily="34" charset="0"/>
              <a:cs typeface="Arial" panose="020B0604020202020204" pitchFamily="34" charset="0"/>
            </a:endParaRPr>
          </a:p>
          <a:p>
            <a:r>
              <a:rPr lang="en-US" sz="3600" dirty="0">
                <a:latin typeface="Helvetica Light" panose="020B0403020202020204" pitchFamily="34" charset="0"/>
                <a:cs typeface="Arial" panose="020B0604020202020204" pitchFamily="34" charset="0"/>
              </a:rPr>
              <a:t>core</a:t>
            </a:r>
          </a:p>
        </p:txBody>
      </p:sp>
      <p:pic>
        <p:nvPicPr>
          <p:cNvPr id="3" name="Picture 2">
            <a:extLst>
              <a:ext uri="{FF2B5EF4-FFF2-40B4-BE49-F238E27FC236}">
                <a16:creationId xmlns:a16="http://schemas.microsoft.com/office/drawing/2014/main" id="{20C99039-A669-9C8E-AC2D-58BD15565E42}"/>
              </a:ext>
            </a:extLst>
          </p:cNvPr>
          <p:cNvPicPr>
            <a:picLocks noChangeAspect="1"/>
          </p:cNvPicPr>
          <p:nvPr/>
        </p:nvPicPr>
        <p:blipFill>
          <a:blip r:embed="rId2"/>
          <a:stretch>
            <a:fillRect/>
          </a:stretch>
        </p:blipFill>
        <p:spPr>
          <a:xfrm>
            <a:off x="2859541" y="1183341"/>
            <a:ext cx="8091743" cy="5461927"/>
          </a:xfrm>
          <a:prstGeom prst="rect">
            <a:avLst/>
          </a:prstGeom>
        </p:spPr>
      </p:pic>
    </p:spTree>
    <p:extLst>
      <p:ext uri="{BB962C8B-B14F-4D97-AF65-F5344CB8AC3E}">
        <p14:creationId xmlns:p14="http://schemas.microsoft.com/office/powerpoint/2010/main" val="2793071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173B-6A8F-CCB8-D751-B0BC0A56FE59}"/>
              </a:ext>
            </a:extLst>
          </p:cNvPr>
          <p:cNvSpPr>
            <a:spLocks noGrp="1"/>
          </p:cNvSpPr>
          <p:nvPr>
            <p:ph type="title"/>
          </p:nvPr>
        </p:nvSpPr>
        <p:spPr/>
        <p:txBody>
          <a:bodyPr/>
          <a:lstStyle/>
          <a:p>
            <a:r>
              <a:rPr lang="en-US" dirty="0"/>
              <a:t>CRO roles and responsibilities</a:t>
            </a:r>
          </a:p>
        </p:txBody>
      </p:sp>
      <p:pic>
        <p:nvPicPr>
          <p:cNvPr id="6" name="Picture 5">
            <a:extLst>
              <a:ext uri="{FF2B5EF4-FFF2-40B4-BE49-F238E27FC236}">
                <a16:creationId xmlns:a16="http://schemas.microsoft.com/office/drawing/2014/main" id="{9BECD907-AD3A-4AC4-0864-58EEB50D3E46}"/>
              </a:ext>
            </a:extLst>
          </p:cNvPr>
          <p:cNvPicPr>
            <a:picLocks noChangeAspect="1"/>
          </p:cNvPicPr>
          <p:nvPr/>
        </p:nvPicPr>
        <p:blipFill>
          <a:blip r:embed="rId2"/>
          <a:stretch>
            <a:fillRect/>
          </a:stretch>
        </p:blipFill>
        <p:spPr>
          <a:xfrm>
            <a:off x="1070428" y="1027906"/>
            <a:ext cx="10051143" cy="5653768"/>
          </a:xfrm>
          <a:prstGeom prst="rect">
            <a:avLst/>
          </a:prstGeom>
        </p:spPr>
      </p:pic>
    </p:spTree>
    <p:extLst>
      <p:ext uri="{BB962C8B-B14F-4D97-AF65-F5344CB8AC3E}">
        <p14:creationId xmlns:p14="http://schemas.microsoft.com/office/powerpoint/2010/main" val="223040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99C3-11C8-4EE9-41A0-D8354B9818D6}"/>
              </a:ext>
            </a:extLst>
          </p:cNvPr>
          <p:cNvSpPr>
            <a:spLocks noGrp="1"/>
          </p:cNvSpPr>
          <p:nvPr>
            <p:ph type="title"/>
          </p:nvPr>
        </p:nvSpPr>
        <p:spPr/>
        <p:txBody>
          <a:bodyPr/>
          <a:lstStyle/>
          <a:p>
            <a:r>
              <a:rPr lang="en-US" dirty="0"/>
              <a:t>The OHSU University Shared Resources (USR) program</a:t>
            </a:r>
          </a:p>
        </p:txBody>
      </p:sp>
      <p:sp>
        <p:nvSpPr>
          <p:cNvPr id="3" name="Content Placeholder 2">
            <a:extLst>
              <a:ext uri="{FF2B5EF4-FFF2-40B4-BE49-F238E27FC236}">
                <a16:creationId xmlns:a16="http://schemas.microsoft.com/office/drawing/2014/main" id="{3F7AD306-ABA3-E4FF-4F60-FEF4B4624F28}"/>
              </a:ext>
            </a:extLst>
          </p:cNvPr>
          <p:cNvSpPr>
            <a:spLocks noGrp="1"/>
          </p:cNvSpPr>
          <p:nvPr>
            <p:ph idx="1"/>
          </p:nvPr>
        </p:nvSpPr>
        <p:spPr/>
        <p:txBody>
          <a:bodyPr/>
          <a:lstStyle/>
          <a:p>
            <a:r>
              <a:rPr lang="en-US" dirty="0"/>
              <a:t>USR program has been going for ~15 years</a:t>
            </a:r>
          </a:p>
          <a:p>
            <a:pPr lvl="1"/>
            <a:r>
              <a:rPr lang="en-US" dirty="0"/>
              <a:t>Access to all instrumentation for all OHSU members</a:t>
            </a:r>
          </a:p>
          <a:p>
            <a:pPr lvl="1"/>
            <a:r>
              <a:rPr lang="en-US" dirty="0"/>
              <a:t>Partially subsidized rates (but some PIs still think rates are too high)</a:t>
            </a:r>
          </a:p>
          <a:p>
            <a:pPr lvl="1"/>
            <a:r>
              <a:rPr lang="en-US" dirty="0"/>
              <a:t>Slow modernization of instrumentation when possible</a:t>
            </a:r>
          </a:p>
          <a:p>
            <a:pPr lvl="1"/>
            <a:r>
              <a:rPr lang="en-US" dirty="0"/>
              <a:t>Pilot program periodically offered</a:t>
            </a:r>
          </a:p>
          <a:p>
            <a:r>
              <a:rPr lang="en-US" dirty="0"/>
              <a:t>Topics for today</a:t>
            </a:r>
          </a:p>
          <a:p>
            <a:pPr lvl="1"/>
            <a:r>
              <a:rPr lang="en-US" dirty="0"/>
              <a:t>Organization and management</a:t>
            </a:r>
          </a:p>
          <a:p>
            <a:pPr lvl="1"/>
            <a:r>
              <a:rPr lang="en-US" dirty="0"/>
              <a:t>Financial support</a:t>
            </a:r>
          </a:p>
          <a:p>
            <a:pPr lvl="1"/>
            <a:r>
              <a:rPr lang="en-US" dirty="0"/>
              <a:t>Relationships with the faculty</a:t>
            </a:r>
          </a:p>
          <a:p>
            <a:pPr lvl="1"/>
            <a:r>
              <a:rPr lang="en-US" dirty="0"/>
              <a:t>Communications, especially with research administration</a:t>
            </a:r>
          </a:p>
        </p:txBody>
      </p:sp>
    </p:spTree>
    <p:extLst>
      <p:ext uri="{BB962C8B-B14F-4D97-AF65-F5344CB8AC3E}">
        <p14:creationId xmlns:p14="http://schemas.microsoft.com/office/powerpoint/2010/main" val="348502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99C3-11C8-4EE9-41A0-D8354B9818D6}"/>
              </a:ext>
            </a:extLst>
          </p:cNvPr>
          <p:cNvSpPr>
            <a:spLocks noGrp="1"/>
          </p:cNvSpPr>
          <p:nvPr>
            <p:ph type="title"/>
          </p:nvPr>
        </p:nvSpPr>
        <p:spPr/>
        <p:txBody>
          <a:bodyPr/>
          <a:lstStyle/>
          <a:p>
            <a:r>
              <a:rPr lang="en-US" dirty="0"/>
              <a:t>Organization and management</a:t>
            </a:r>
          </a:p>
        </p:txBody>
      </p:sp>
      <p:sp>
        <p:nvSpPr>
          <p:cNvPr id="3" name="Content Placeholder 2">
            <a:extLst>
              <a:ext uri="{FF2B5EF4-FFF2-40B4-BE49-F238E27FC236}">
                <a16:creationId xmlns:a16="http://schemas.microsoft.com/office/drawing/2014/main" id="{3F7AD306-ABA3-E4FF-4F60-FEF4B4624F28}"/>
              </a:ext>
            </a:extLst>
          </p:cNvPr>
          <p:cNvSpPr>
            <a:spLocks noGrp="1"/>
          </p:cNvSpPr>
          <p:nvPr>
            <p:ph idx="1"/>
          </p:nvPr>
        </p:nvSpPr>
        <p:spPr/>
        <p:txBody>
          <a:bodyPr/>
          <a:lstStyle/>
          <a:p>
            <a:r>
              <a:rPr lang="en-US" dirty="0"/>
              <a:t>Organization</a:t>
            </a:r>
          </a:p>
          <a:p>
            <a:pPr lvl="1"/>
            <a:r>
              <a:rPr lang="en-US" dirty="0"/>
              <a:t>Andy Chitty, Program Director</a:t>
            </a:r>
          </a:p>
          <a:p>
            <a:pPr lvl="1"/>
            <a:r>
              <a:rPr lang="en-US" dirty="0"/>
              <a:t>Reports up through Research Finance to CRO</a:t>
            </a:r>
          </a:p>
          <a:p>
            <a:pPr lvl="1"/>
            <a:r>
              <a:rPr lang="en-US" dirty="0"/>
              <a:t>Core Oversight Committee (still paused since COVID)</a:t>
            </a:r>
          </a:p>
          <a:p>
            <a:pPr lvl="1"/>
            <a:r>
              <a:rPr lang="en-US" dirty="0"/>
              <a:t>AVP Basic Science is the Scientific Advisor (position currently vacant)</a:t>
            </a:r>
          </a:p>
          <a:p>
            <a:r>
              <a:rPr lang="en-US" dirty="0"/>
              <a:t>Core Directors meet regularly with Andy Chitty</a:t>
            </a:r>
          </a:p>
          <a:p>
            <a:r>
              <a:rPr lang="en-US" dirty="0"/>
              <a:t>Each core has their own faculty oversight committee</a:t>
            </a:r>
          </a:p>
          <a:p>
            <a:r>
              <a:rPr lang="en-US" dirty="0"/>
              <a:t>Stefanie </a:t>
            </a:r>
            <a:r>
              <a:rPr lang="en-US" dirty="0" err="1"/>
              <a:t>Kaech</a:t>
            </a:r>
            <a:r>
              <a:rPr lang="en-US" dirty="0"/>
              <a:t> Petrie (ALM) serves as interim Scientific Advisor</a:t>
            </a:r>
          </a:p>
        </p:txBody>
      </p:sp>
    </p:spTree>
    <p:extLst>
      <p:ext uri="{BB962C8B-B14F-4D97-AF65-F5344CB8AC3E}">
        <p14:creationId xmlns:p14="http://schemas.microsoft.com/office/powerpoint/2010/main" val="155240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37C7FCA-7E82-3F6D-0D36-5FA5F58F5FD9}"/>
              </a:ext>
            </a:extLst>
          </p:cNvPr>
          <p:cNvPicPr>
            <a:picLocks noChangeAspect="1"/>
          </p:cNvPicPr>
          <p:nvPr/>
        </p:nvPicPr>
        <p:blipFill>
          <a:blip r:embed="rId2"/>
          <a:stretch>
            <a:fillRect/>
          </a:stretch>
        </p:blipFill>
        <p:spPr>
          <a:xfrm>
            <a:off x="3194375" y="450850"/>
            <a:ext cx="8402545" cy="6492875"/>
          </a:xfrm>
          <a:prstGeom prst="rect">
            <a:avLst/>
          </a:prstGeom>
        </p:spPr>
      </p:pic>
      <p:sp>
        <p:nvSpPr>
          <p:cNvPr id="2" name="Title 1">
            <a:extLst>
              <a:ext uri="{FF2B5EF4-FFF2-40B4-BE49-F238E27FC236}">
                <a16:creationId xmlns:a16="http://schemas.microsoft.com/office/drawing/2014/main" id="{CEF05B60-BED3-7284-3F99-511039A1F966}"/>
              </a:ext>
            </a:extLst>
          </p:cNvPr>
          <p:cNvSpPr>
            <a:spLocks noGrp="1"/>
          </p:cNvSpPr>
          <p:nvPr>
            <p:ph type="title"/>
          </p:nvPr>
        </p:nvSpPr>
        <p:spPr/>
        <p:txBody>
          <a:bodyPr/>
          <a:lstStyle/>
          <a:p>
            <a:r>
              <a:rPr lang="en-US" dirty="0"/>
              <a:t>USR org</a:t>
            </a:r>
            <a:br>
              <a:rPr lang="en-US" dirty="0"/>
            </a:br>
            <a:r>
              <a:rPr lang="en-US" dirty="0"/>
              <a:t>chart</a:t>
            </a:r>
          </a:p>
        </p:txBody>
      </p:sp>
    </p:spTree>
    <p:extLst>
      <p:ext uri="{BB962C8B-B14F-4D97-AF65-F5344CB8AC3E}">
        <p14:creationId xmlns:p14="http://schemas.microsoft.com/office/powerpoint/2010/main" val="1824941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193C-560C-FA32-F4D1-BBA6A0C1F7B5}"/>
              </a:ext>
            </a:extLst>
          </p:cNvPr>
          <p:cNvSpPr>
            <a:spLocks noGrp="1"/>
          </p:cNvSpPr>
          <p:nvPr>
            <p:ph type="title"/>
          </p:nvPr>
        </p:nvSpPr>
        <p:spPr/>
        <p:txBody>
          <a:bodyPr/>
          <a:lstStyle/>
          <a:p>
            <a:r>
              <a:rPr lang="en-US" dirty="0"/>
              <a:t>USR finances</a:t>
            </a:r>
          </a:p>
        </p:txBody>
      </p:sp>
      <p:sp>
        <p:nvSpPr>
          <p:cNvPr id="4" name="Content Placeholder 2">
            <a:extLst>
              <a:ext uri="{FF2B5EF4-FFF2-40B4-BE49-F238E27FC236}">
                <a16:creationId xmlns:a16="http://schemas.microsoft.com/office/drawing/2014/main" id="{E3B81B30-BFDC-B48B-91AA-AA740EBCB065}"/>
              </a:ext>
            </a:extLst>
          </p:cNvPr>
          <p:cNvSpPr>
            <a:spLocks noGrp="1"/>
          </p:cNvSpPr>
          <p:nvPr>
            <p:ph idx="1"/>
          </p:nvPr>
        </p:nvSpPr>
        <p:spPr>
          <a:xfrm>
            <a:off x="838200" y="1825625"/>
            <a:ext cx="10515600" cy="4351338"/>
          </a:xfrm>
        </p:spPr>
        <p:txBody>
          <a:bodyPr/>
          <a:lstStyle/>
          <a:p>
            <a:r>
              <a:rPr lang="en-US" dirty="0"/>
              <a:t>Financial support</a:t>
            </a:r>
          </a:p>
          <a:p>
            <a:pPr lvl="1"/>
            <a:r>
              <a:rPr lang="en-US" dirty="0"/>
              <a:t>Cores bring in 25-90% of expenses with recharges</a:t>
            </a:r>
          </a:p>
          <a:p>
            <a:pPr lvl="1"/>
            <a:r>
              <a:rPr lang="en-US" dirty="0"/>
              <a:t>Significant ongoing institutional commitment to cover remainder</a:t>
            </a:r>
          </a:p>
          <a:p>
            <a:pPr lvl="1"/>
            <a:r>
              <a:rPr lang="en-US" dirty="0"/>
              <a:t>Includes ~$700k per year for instrumentation</a:t>
            </a:r>
          </a:p>
          <a:p>
            <a:pPr lvl="1"/>
            <a:r>
              <a:rPr lang="en-US" dirty="0"/>
              <a:t>CRO office is prepared to contribute matching funds for instrumentation grants—being shared in a USR core is a major positive</a:t>
            </a:r>
          </a:p>
          <a:p>
            <a:r>
              <a:rPr lang="en-US" dirty="0"/>
              <a:t>Pilot program</a:t>
            </a:r>
          </a:p>
          <a:p>
            <a:pPr lvl="1"/>
            <a:r>
              <a:rPr lang="en-US" dirty="0"/>
              <a:t>On hold because of OHSU financial status</a:t>
            </a:r>
          </a:p>
          <a:p>
            <a:pPr lvl="1"/>
            <a:r>
              <a:rPr lang="en-US" dirty="0"/>
              <a:t>Offered $5k-$10k to be used in a USR core</a:t>
            </a:r>
          </a:p>
          <a:p>
            <a:pPr lvl="1"/>
            <a:r>
              <a:rPr lang="en-US" dirty="0"/>
              <a:t>Very popular—competitive</a:t>
            </a:r>
          </a:p>
        </p:txBody>
      </p:sp>
    </p:spTree>
    <p:extLst>
      <p:ext uri="{BB962C8B-B14F-4D97-AF65-F5344CB8AC3E}">
        <p14:creationId xmlns:p14="http://schemas.microsoft.com/office/powerpoint/2010/main" val="392055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0128-A5D0-643D-3C1E-7663110C444D}"/>
              </a:ext>
            </a:extLst>
          </p:cNvPr>
          <p:cNvSpPr>
            <a:spLocks noGrp="1"/>
          </p:cNvSpPr>
          <p:nvPr>
            <p:ph type="title"/>
          </p:nvPr>
        </p:nvSpPr>
        <p:spPr/>
        <p:txBody>
          <a:bodyPr/>
          <a:lstStyle/>
          <a:p>
            <a:r>
              <a:rPr lang="en-US" dirty="0"/>
              <a:t>The Barr-Gillespie lab studies hair cells</a:t>
            </a:r>
          </a:p>
        </p:txBody>
      </p:sp>
      <p:sp>
        <p:nvSpPr>
          <p:cNvPr id="3" name="Content Placeholder 2">
            <a:extLst>
              <a:ext uri="{FF2B5EF4-FFF2-40B4-BE49-F238E27FC236}">
                <a16:creationId xmlns:a16="http://schemas.microsoft.com/office/drawing/2014/main" id="{282C8715-C919-8F6E-8B42-326CC9A46001}"/>
              </a:ext>
            </a:extLst>
          </p:cNvPr>
          <p:cNvSpPr>
            <a:spLocks noGrp="1"/>
          </p:cNvSpPr>
          <p:nvPr>
            <p:ph idx="1"/>
          </p:nvPr>
        </p:nvSpPr>
        <p:spPr/>
        <p:txBody>
          <a:bodyPr/>
          <a:lstStyle/>
          <a:p>
            <a:r>
              <a:rPr lang="en-US" dirty="0"/>
              <a:t>No, not the hair on your head! Hair cells of the </a:t>
            </a:r>
            <a:r>
              <a:rPr lang="en-US" i="1" dirty="0"/>
              <a:t>ear</a:t>
            </a:r>
            <a:r>
              <a:rPr lang="en-US" dirty="0"/>
              <a:t>.</a:t>
            </a:r>
          </a:p>
          <a:p>
            <a:r>
              <a:rPr lang="en-US" dirty="0"/>
              <a:t>Wait, no, not the hairs on your ear or in your ear canal, hair cells of the </a:t>
            </a:r>
            <a:r>
              <a:rPr lang="en-US" i="1" dirty="0"/>
              <a:t>inner ear!</a:t>
            </a:r>
            <a:endParaRPr lang="en-US" dirty="0"/>
          </a:p>
          <a:p>
            <a:r>
              <a:rPr lang="en-US" dirty="0"/>
              <a:t>We are cell biologists and neuroscientists, and we use multiple cores at OHSU:</a:t>
            </a:r>
          </a:p>
          <a:p>
            <a:pPr lvl="1"/>
            <a:r>
              <a:rPr lang="en-US" dirty="0"/>
              <a:t>Proteomics core</a:t>
            </a:r>
          </a:p>
          <a:p>
            <a:pPr lvl="1"/>
            <a:r>
              <a:rPr lang="en-US" dirty="0"/>
              <a:t>Transgenic core</a:t>
            </a:r>
          </a:p>
          <a:p>
            <a:pPr lvl="1"/>
            <a:r>
              <a:rPr lang="en-US" dirty="0"/>
              <a:t>Light microscopy core</a:t>
            </a:r>
          </a:p>
          <a:p>
            <a:pPr lvl="1"/>
            <a:r>
              <a:rPr lang="en-US" dirty="0"/>
              <a:t>Electron microscopy core</a:t>
            </a:r>
          </a:p>
          <a:p>
            <a:pPr lvl="1"/>
            <a:r>
              <a:rPr lang="en-US" dirty="0"/>
              <a:t>Virology core</a:t>
            </a:r>
          </a:p>
          <a:p>
            <a:pPr lvl="1"/>
            <a:endParaRPr lang="en-US" dirty="0"/>
          </a:p>
        </p:txBody>
      </p:sp>
    </p:spTree>
    <p:extLst>
      <p:ext uri="{BB962C8B-B14F-4D97-AF65-F5344CB8AC3E}">
        <p14:creationId xmlns:p14="http://schemas.microsoft.com/office/powerpoint/2010/main" val="3761729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B93E-9DC8-1B35-C3E3-558620045B7A}"/>
              </a:ext>
            </a:extLst>
          </p:cNvPr>
          <p:cNvSpPr>
            <a:spLocks noGrp="1"/>
          </p:cNvSpPr>
          <p:nvPr>
            <p:ph type="title"/>
          </p:nvPr>
        </p:nvSpPr>
        <p:spPr/>
        <p:txBody>
          <a:bodyPr/>
          <a:lstStyle/>
          <a:p>
            <a:r>
              <a:rPr lang="en-US" dirty="0"/>
              <a:t>The big financial picture</a:t>
            </a:r>
          </a:p>
        </p:txBody>
      </p:sp>
      <p:graphicFrame>
        <p:nvGraphicFramePr>
          <p:cNvPr id="4" name="Chart 3">
            <a:extLst>
              <a:ext uri="{FF2B5EF4-FFF2-40B4-BE49-F238E27FC236}">
                <a16:creationId xmlns:a16="http://schemas.microsoft.com/office/drawing/2014/main" id="{3C2A034E-8CD5-3D4F-D66A-3141AA11A80F}"/>
              </a:ext>
            </a:extLst>
          </p:cNvPr>
          <p:cNvGraphicFramePr>
            <a:graphicFrameLocks/>
          </p:cNvGraphicFramePr>
          <p:nvPr>
            <p:extLst>
              <p:ext uri="{D42A27DB-BD31-4B8C-83A1-F6EECF244321}">
                <p14:modId xmlns:p14="http://schemas.microsoft.com/office/powerpoint/2010/main" val="4049337168"/>
              </p:ext>
            </p:extLst>
          </p:nvPr>
        </p:nvGraphicFramePr>
        <p:xfrm>
          <a:off x="838200" y="1619794"/>
          <a:ext cx="9882051" cy="5007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0038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534B-5F5C-4ACE-157E-E6F3D3DDAB0B}"/>
              </a:ext>
            </a:extLst>
          </p:cNvPr>
          <p:cNvSpPr>
            <a:spLocks noGrp="1"/>
          </p:cNvSpPr>
          <p:nvPr>
            <p:ph type="title"/>
          </p:nvPr>
        </p:nvSpPr>
        <p:spPr/>
        <p:txBody>
          <a:bodyPr/>
          <a:lstStyle/>
          <a:p>
            <a:r>
              <a:rPr lang="en-US" dirty="0"/>
              <a:t>Cost recovery and subsidization</a:t>
            </a:r>
          </a:p>
        </p:txBody>
      </p:sp>
      <p:sp>
        <p:nvSpPr>
          <p:cNvPr id="11" name="Text Placeholder 2">
            <a:extLst>
              <a:ext uri="{FF2B5EF4-FFF2-40B4-BE49-F238E27FC236}">
                <a16:creationId xmlns:a16="http://schemas.microsoft.com/office/drawing/2014/main" id="{9E36AA0A-9FE8-A975-B8D4-660D75CD107B}"/>
              </a:ext>
            </a:extLst>
          </p:cNvPr>
          <p:cNvSpPr txBox="1">
            <a:spLocks/>
          </p:cNvSpPr>
          <p:nvPr/>
        </p:nvSpPr>
        <p:spPr>
          <a:xfrm>
            <a:off x="5043487" y="4185064"/>
            <a:ext cx="4259423" cy="1430306"/>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sz="1800" dirty="0">
                <a:solidFill>
                  <a:srgbClr val="585E60"/>
                </a:solidFill>
                <a:latin typeface="Arial" panose="020B0604020202020204" pitchFamily="34" charset="0"/>
                <a:ea typeface="Lato"/>
                <a:cs typeface="Arial" panose="020B0604020202020204" pitchFamily="34" charset="0"/>
              </a:rPr>
              <a:t>Cost recovery varies by core:</a:t>
            </a:r>
          </a:p>
          <a:p>
            <a:pPr marL="342892" indent="-342892" defTabSz="457189"/>
            <a:r>
              <a:rPr lang="en-US" sz="1800" dirty="0">
                <a:solidFill>
                  <a:srgbClr val="585E60"/>
                </a:solidFill>
                <a:latin typeface="Arial" panose="020B0604020202020204" pitchFamily="34" charset="0"/>
                <a:ea typeface="Lato"/>
                <a:cs typeface="Arial" panose="020B0604020202020204" pitchFamily="34" charset="0"/>
              </a:rPr>
              <a:t>Price ceilings (costs to researchers)</a:t>
            </a:r>
          </a:p>
          <a:p>
            <a:pPr marL="342892" indent="-342892" defTabSz="457189"/>
            <a:r>
              <a:rPr lang="en-US" sz="1800" dirty="0">
                <a:solidFill>
                  <a:srgbClr val="585E60"/>
                </a:solidFill>
                <a:latin typeface="Arial" panose="020B0604020202020204" pitchFamily="34" charset="0"/>
                <a:ea typeface="Lato"/>
                <a:cs typeface="Arial" panose="020B0604020202020204" pitchFamily="34" charset="0"/>
              </a:rPr>
              <a:t>OHSU technological priorities</a:t>
            </a:r>
          </a:p>
          <a:p>
            <a:pPr marL="342892" indent="-342892" defTabSz="457189"/>
            <a:r>
              <a:rPr lang="en-US" sz="1800" dirty="0">
                <a:solidFill>
                  <a:srgbClr val="585E60"/>
                </a:solidFill>
                <a:latin typeface="Arial" panose="020B0604020202020204" pitchFamily="34" charset="0"/>
                <a:ea typeface="Lato"/>
                <a:cs typeface="Arial" panose="020B0604020202020204" pitchFamily="34" charset="0"/>
              </a:rPr>
              <a:t>Economies of scale</a:t>
            </a:r>
          </a:p>
        </p:txBody>
      </p:sp>
      <p:pic>
        <p:nvPicPr>
          <p:cNvPr id="13" name="Picture 12">
            <a:extLst>
              <a:ext uri="{FF2B5EF4-FFF2-40B4-BE49-F238E27FC236}">
                <a16:creationId xmlns:a16="http://schemas.microsoft.com/office/drawing/2014/main" id="{5A6C709C-C76E-EC23-D5C8-DA58DFBA7B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98" t="21167" b="3146"/>
          <a:stretch/>
        </p:blipFill>
        <p:spPr bwMode="auto">
          <a:xfrm>
            <a:off x="1110315" y="1917413"/>
            <a:ext cx="3755960" cy="18286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
            <a:extLst>
              <a:ext uri="{FF2B5EF4-FFF2-40B4-BE49-F238E27FC236}">
                <a16:creationId xmlns:a16="http://schemas.microsoft.com/office/drawing/2014/main" id="{ECD1F6C7-21BB-01E9-9993-C0E7BEA3A90D}"/>
              </a:ext>
            </a:extLst>
          </p:cNvPr>
          <p:cNvSpPr txBox="1">
            <a:spLocks/>
          </p:cNvSpPr>
          <p:nvPr/>
        </p:nvSpPr>
        <p:spPr>
          <a:xfrm>
            <a:off x="5043487" y="2384824"/>
            <a:ext cx="4427951" cy="1430306"/>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sz="1800" dirty="0">
                <a:solidFill>
                  <a:srgbClr val="585E60"/>
                </a:solidFill>
                <a:latin typeface="Arial" panose="020B0604020202020204" pitchFamily="34" charset="0"/>
                <a:ea typeface="Lato"/>
                <a:cs typeface="Arial" panose="020B0604020202020204" pitchFamily="34" charset="0"/>
              </a:rPr>
              <a:t>Operations expenses vary widely by core:</a:t>
            </a:r>
          </a:p>
          <a:p>
            <a:pPr marL="342892" indent="-342892" defTabSz="457189"/>
            <a:r>
              <a:rPr lang="en-US" sz="1800" dirty="0">
                <a:solidFill>
                  <a:srgbClr val="585E60"/>
                </a:solidFill>
                <a:latin typeface="Arial" panose="020B0604020202020204" pitchFamily="34" charset="0"/>
                <a:ea typeface="Lato"/>
                <a:cs typeface="Arial" panose="020B0604020202020204" pitchFamily="34" charset="0"/>
              </a:rPr>
              <a:t>Size of operations</a:t>
            </a:r>
          </a:p>
          <a:p>
            <a:pPr marL="342892" indent="-342892" defTabSz="457189"/>
            <a:r>
              <a:rPr lang="en-US" sz="1800" dirty="0">
                <a:solidFill>
                  <a:srgbClr val="585E60"/>
                </a:solidFill>
                <a:latin typeface="Arial" panose="020B0604020202020204" pitchFamily="34" charset="0"/>
                <a:ea typeface="Lato"/>
                <a:cs typeface="Arial" panose="020B0604020202020204" pitchFamily="34" charset="0"/>
              </a:rPr>
              <a:t>Type of technology</a:t>
            </a:r>
          </a:p>
        </p:txBody>
      </p:sp>
      <p:sp>
        <p:nvSpPr>
          <p:cNvPr id="15" name="TextBox 14">
            <a:extLst>
              <a:ext uri="{FF2B5EF4-FFF2-40B4-BE49-F238E27FC236}">
                <a16:creationId xmlns:a16="http://schemas.microsoft.com/office/drawing/2014/main" id="{173A0BF1-29EF-C9C0-C7C8-51B521F91068}"/>
              </a:ext>
            </a:extLst>
          </p:cNvPr>
          <p:cNvSpPr txBox="1"/>
          <p:nvPr/>
        </p:nvSpPr>
        <p:spPr>
          <a:xfrm rot="16200000">
            <a:off x="-374636" y="2284317"/>
            <a:ext cx="2600270" cy="323165"/>
          </a:xfrm>
          <a:prstGeom prst="rect">
            <a:avLst/>
          </a:prstGeom>
          <a:noFill/>
        </p:spPr>
        <p:txBody>
          <a:bodyPr wrap="square" rtlCol="0">
            <a:spAutoFit/>
          </a:bodyPr>
          <a:lstStyle/>
          <a:p>
            <a:pPr defTabSz="457189"/>
            <a:r>
              <a:rPr lang="en-US" sz="1500" dirty="0">
                <a:solidFill>
                  <a:srgbClr val="585E60"/>
                </a:solidFill>
                <a:latin typeface="Arial" panose="020B0604020202020204" pitchFamily="34" charset="0"/>
                <a:cs typeface="Arial" panose="020B0604020202020204" pitchFamily="34" charset="0"/>
              </a:rPr>
              <a:t>Annual expenses</a:t>
            </a:r>
          </a:p>
        </p:txBody>
      </p:sp>
      <p:pic>
        <p:nvPicPr>
          <p:cNvPr id="16" name="Picture 15">
            <a:extLst>
              <a:ext uri="{FF2B5EF4-FFF2-40B4-BE49-F238E27FC236}">
                <a16:creationId xmlns:a16="http://schemas.microsoft.com/office/drawing/2014/main" id="{AF41CF21-6ADA-723C-0B5F-4D7C277ACECF}"/>
              </a:ext>
            </a:extLst>
          </p:cNvPr>
          <p:cNvPicPr>
            <a:picLocks noChangeAspect="1"/>
          </p:cNvPicPr>
          <p:nvPr/>
        </p:nvPicPr>
        <p:blipFill rotWithShape="1">
          <a:blip r:embed="rId3">
            <a:extLst>
              <a:ext uri="{28A0092B-C50C-407E-A947-70E740481C1C}">
                <a14:useLocalDpi xmlns:a14="http://schemas.microsoft.com/office/drawing/2010/main" val="0"/>
              </a:ext>
            </a:extLst>
          </a:blip>
          <a:srcRect l="5677" t="1" r="2365" b="1020"/>
          <a:stretch/>
        </p:blipFill>
        <p:spPr>
          <a:xfrm>
            <a:off x="1110315" y="3927889"/>
            <a:ext cx="3680080" cy="2141176"/>
          </a:xfrm>
          <a:prstGeom prst="rect">
            <a:avLst/>
          </a:prstGeom>
        </p:spPr>
      </p:pic>
      <p:sp>
        <p:nvSpPr>
          <p:cNvPr id="17" name="TextBox 16">
            <a:extLst>
              <a:ext uri="{FF2B5EF4-FFF2-40B4-BE49-F238E27FC236}">
                <a16:creationId xmlns:a16="http://schemas.microsoft.com/office/drawing/2014/main" id="{E06FB8A0-A29E-CE3A-F25F-E31A3A0A402C}"/>
              </a:ext>
            </a:extLst>
          </p:cNvPr>
          <p:cNvSpPr txBox="1"/>
          <p:nvPr/>
        </p:nvSpPr>
        <p:spPr>
          <a:xfrm rot="16200000">
            <a:off x="-336433" y="4667662"/>
            <a:ext cx="2582563" cy="300082"/>
          </a:xfrm>
          <a:prstGeom prst="rect">
            <a:avLst/>
          </a:prstGeom>
          <a:noFill/>
        </p:spPr>
        <p:txBody>
          <a:bodyPr wrap="square" rtlCol="0">
            <a:spAutoFit/>
          </a:bodyPr>
          <a:lstStyle/>
          <a:p>
            <a:r>
              <a:rPr lang="en-US" sz="1350" dirty="0">
                <a:solidFill>
                  <a:srgbClr val="FF9144"/>
                </a:solidFill>
                <a:latin typeface="Arial" panose="020B0604020202020204" pitchFamily="34" charset="0"/>
                <a:cs typeface="Arial" panose="020B0604020202020204" pitchFamily="34" charset="0"/>
              </a:rPr>
              <a:t>% revenue </a:t>
            </a:r>
            <a:r>
              <a:rPr lang="en-US" sz="1350" dirty="0">
                <a:latin typeface="Arial" panose="020B0604020202020204" pitchFamily="34" charset="0"/>
                <a:cs typeface="Arial" panose="020B0604020202020204" pitchFamily="34" charset="0"/>
              </a:rPr>
              <a:t>/ </a:t>
            </a:r>
            <a:r>
              <a:rPr lang="en-US" sz="1350" dirty="0">
                <a:solidFill>
                  <a:srgbClr val="4473C5"/>
                </a:solidFill>
                <a:latin typeface="Arial" panose="020B0604020202020204" pitchFamily="34" charset="0"/>
                <a:cs typeface="Arial" panose="020B0604020202020204" pitchFamily="34" charset="0"/>
              </a:rPr>
              <a:t>% USR support</a:t>
            </a:r>
          </a:p>
        </p:txBody>
      </p:sp>
    </p:spTree>
    <p:extLst>
      <p:ext uri="{BB962C8B-B14F-4D97-AF65-F5344CB8AC3E}">
        <p14:creationId xmlns:p14="http://schemas.microsoft.com/office/powerpoint/2010/main" val="1662001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EC0-F4F7-213C-848B-16A4BF035381}"/>
              </a:ext>
            </a:extLst>
          </p:cNvPr>
          <p:cNvSpPr>
            <a:spLocks noGrp="1"/>
          </p:cNvSpPr>
          <p:nvPr>
            <p:ph type="title"/>
          </p:nvPr>
        </p:nvSpPr>
        <p:spPr/>
        <p:txBody>
          <a:bodyPr/>
          <a:lstStyle/>
          <a:p>
            <a:r>
              <a:rPr lang="en-US" dirty="0"/>
              <a:t>Pilot awards</a:t>
            </a:r>
          </a:p>
        </p:txBody>
      </p:sp>
      <p:sp>
        <p:nvSpPr>
          <p:cNvPr id="4" name="TextBox 3">
            <a:extLst>
              <a:ext uri="{FF2B5EF4-FFF2-40B4-BE49-F238E27FC236}">
                <a16:creationId xmlns:a16="http://schemas.microsoft.com/office/drawing/2014/main" id="{A427CDEE-D060-B4A3-377E-6D531173329A}"/>
              </a:ext>
            </a:extLst>
          </p:cNvPr>
          <p:cNvSpPr txBox="1"/>
          <p:nvPr/>
        </p:nvSpPr>
        <p:spPr>
          <a:xfrm>
            <a:off x="2425337" y="4067294"/>
            <a:ext cx="1989056" cy="1477328"/>
          </a:xfrm>
          <a:prstGeom prst="rect">
            <a:avLst/>
          </a:prstGeom>
          <a:noFill/>
        </p:spPr>
        <p:txBody>
          <a:bodyPr wrap="square" lIns="91440" tIns="45720" rIns="91440" bIns="45720" rtlCol="0" anchor="t">
            <a:spAutoFit/>
          </a:bodyPr>
          <a:lstStyle/>
          <a:p>
            <a:r>
              <a:rPr lang="en-US" b="1" dirty="0">
                <a:latin typeface="Arial" panose="020B0604020202020204" pitchFamily="34" charset="0"/>
                <a:cs typeface="Arial" panose="020B0604020202020204" pitchFamily="34" charset="0"/>
              </a:rPr>
              <a:t>Award Year</a:t>
            </a:r>
          </a:p>
          <a:p>
            <a:r>
              <a:rPr lang="en-US" dirty="0">
                <a:latin typeface="Arial" panose="020B0604020202020204" pitchFamily="34" charset="0"/>
                <a:cs typeface="Arial" panose="020B0604020202020204" pitchFamily="34" charset="0"/>
              </a:rPr>
              <a:t>FY16 - $201,382</a:t>
            </a:r>
          </a:p>
          <a:p>
            <a:r>
              <a:rPr lang="en-US" dirty="0">
                <a:latin typeface="Arial" panose="020B0604020202020204" pitchFamily="34" charset="0"/>
                <a:cs typeface="Arial" panose="020B0604020202020204" pitchFamily="34" charset="0"/>
              </a:rPr>
              <a:t>FY17 - $162,457</a:t>
            </a:r>
          </a:p>
          <a:p>
            <a:r>
              <a:rPr lang="en-US" dirty="0">
                <a:latin typeface="Arial" panose="020B0604020202020204" pitchFamily="34" charset="0"/>
                <a:cs typeface="Arial" panose="020B0604020202020204" pitchFamily="34" charset="0"/>
              </a:rPr>
              <a:t>FY18 - $206,287</a:t>
            </a:r>
          </a:p>
          <a:p>
            <a:r>
              <a:rPr lang="en-US" dirty="0">
                <a:latin typeface="Arial" panose="020B0604020202020204" pitchFamily="34" charset="0"/>
                <a:ea typeface="Lato"/>
                <a:cs typeface="Arial" panose="020B0604020202020204" pitchFamily="34" charset="0"/>
              </a:rPr>
              <a:t>FY20 - $105,593</a:t>
            </a:r>
          </a:p>
        </p:txBody>
      </p:sp>
      <p:pic>
        <p:nvPicPr>
          <p:cNvPr id="5" name="Picture 6" descr="Chart, bar chart&#10;&#10;Description automatically generated">
            <a:extLst>
              <a:ext uri="{FF2B5EF4-FFF2-40B4-BE49-F238E27FC236}">
                <a16:creationId xmlns:a16="http://schemas.microsoft.com/office/drawing/2014/main" id="{F20F2076-1432-B06E-312A-CDCC77A11FC9}"/>
              </a:ext>
            </a:extLst>
          </p:cNvPr>
          <p:cNvPicPr>
            <a:picLocks noChangeAspect="1"/>
          </p:cNvPicPr>
          <p:nvPr/>
        </p:nvPicPr>
        <p:blipFill>
          <a:blip r:embed="rId2"/>
          <a:stretch>
            <a:fillRect/>
          </a:stretch>
        </p:blipFill>
        <p:spPr>
          <a:xfrm>
            <a:off x="5953078" y="748938"/>
            <a:ext cx="5381067" cy="5377486"/>
          </a:xfrm>
          <a:prstGeom prst="rect">
            <a:avLst/>
          </a:prstGeom>
        </p:spPr>
      </p:pic>
      <p:sp>
        <p:nvSpPr>
          <p:cNvPr id="6" name="TextBox 5">
            <a:extLst>
              <a:ext uri="{FF2B5EF4-FFF2-40B4-BE49-F238E27FC236}">
                <a16:creationId xmlns:a16="http://schemas.microsoft.com/office/drawing/2014/main" id="{A39DDC55-25B2-E9CC-F5D1-8A55356F3BC4}"/>
              </a:ext>
            </a:extLst>
          </p:cNvPr>
          <p:cNvSpPr txBox="1"/>
          <p:nvPr/>
        </p:nvSpPr>
        <p:spPr>
          <a:xfrm>
            <a:off x="2151017" y="2811601"/>
            <a:ext cx="309753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Acquisition of pilot data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Method development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Method validation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46A54C1-AD0C-4E63-E1CD-4A9BBFCDB825}"/>
              </a:ext>
            </a:extLst>
          </p:cNvPr>
          <p:cNvSpPr txBox="1"/>
          <p:nvPr/>
        </p:nvSpPr>
        <p:spPr>
          <a:xfrm>
            <a:off x="2503171" y="5755511"/>
            <a:ext cx="2065095" cy="37091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86 total awards</a:t>
            </a:r>
          </a:p>
        </p:txBody>
      </p:sp>
    </p:spTree>
    <p:extLst>
      <p:ext uri="{BB962C8B-B14F-4D97-AF65-F5344CB8AC3E}">
        <p14:creationId xmlns:p14="http://schemas.microsoft.com/office/powerpoint/2010/main" val="2577059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193C-560C-FA32-F4D1-BBA6A0C1F7B5}"/>
              </a:ext>
            </a:extLst>
          </p:cNvPr>
          <p:cNvSpPr>
            <a:spLocks noGrp="1"/>
          </p:cNvSpPr>
          <p:nvPr>
            <p:ph type="title"/>
          </p:nvPr>
        </p:nvSpPr>
        <p:spPr/>
        <p:txBody>
          <a:bodyPr/>
          <a:lstStyle/>
          <a:p>
            <a:r>
              <a:rPr lang="en-US" dirty="0"/>
              <a:t>Relationships with faculty</a:t>
            </a:r>
          </a:p>
        </p:txBody>
      </p:sp>
      <p:sp>
        <p:nvSpPr>
          <p:cNvPr id="4" name="Content Placeholder 2">
            <a:extLst>
              <a:ext uri="{FF2B5EF4-FFF2-40B4-BE49-F238E27FC236}">
                <a16:creationId xmlns:a16="http://schemas.microsoft.com/office/drawing/2014/main" id="{E3B81B30-BFDC-B48B-91AA-AA740EBCB065}"/>
              </a:ext>
            </a:extLst>
          </p:cNvPr>
          <p:cNvSpPr>
            <a:spLocks noGrp="1"/>
          </p:cNvSpPr>
          <p:nvPr>
            <p:ph idx="1"/>
          </p:nvPr>
        </p:nvSpPr>
        <p:spPr>
          <a:xfrm>
            <a:off x="838200" y="1825625"/>
            <a:ext cx="10515600" cy="4351338"/>
          </a:xfrm>
        </p:spPr>
        <p:txBody>
          <a:bodyPr/>
          <a:lstStyle/>
          <a:p>
            <a:r>
              <a:rPr lang="en-US" dirty="0"/>
              <a:t>Faculty can participate in Core Advisory Committees</a:t>
            </a:r>
          </a:p>
          <a:p>
            <a:r>
              <a:rPr lang="en-US" dirty="0"/>
              <a:t>Periodic surveys</a:t>
            </a:r>
          </a:p>
          <a:p>
            <a:r>
              <a:rPr lang="en-US" dirty="0"/>
              <a:t>As noted before, some faculty think that </a:t>
            </a:r>
            <a:r>
              <a:rPr lang="en-US" i="1" dirty="0"/>
              <a:t>“the cores are too expensive”</a:t>
            </a:r>
          </a:p>
          <a:p>
            <a:r>
              <a:rPr lang="en-US" dirty="0"/>
              <a:t>Particularly difficult for junior investigators</a:t>
            </a:r>
          </a:p>
          <a:p>
            <a:r>
              <a:rPr lang="en-US" dirty="0"/>
              <a:t>Rate subsidies would be nice, but (a) they are difficult to implement while following NIH rate rules, and (b) they are expensive</a:t>
            </a:r>
          </a:p>
        </p:txBody>
      </p:sp>
    </p:spTree>
    <p:extLst>
      <p:ext uri="{BB962C8B-B14F-4D97-AF65-F5344CB8AC3E}">
        <p14:creationId xmlns:p14="http://schemas.microsoft.com/office/powerpoint/2010/main" val="2885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193C-560C-FA32-F4D1-BBA6A0C1F7B5}"/>
              </a:ext>
            </a:extLst>
          </p:cNvPr>
          <p:cNvSpPr>
            <a:spLocks noGrp="1"/>
          </p:cNvSpPr>
          <p:nvPr>
            <p:ph type="title"/>
          </p:nvPr>
        </p:nvSpPr>
        <p:spPr/>
        <p:txBody>
          <a:bodyPr/>
          <a:lstStyle/>
          <a:p>
            <a:r>
              <a:rPr lang="en-US" dirty="0"/>
              <a:t>Communications</a:t>
            </a:r>
          </a:p>
        </p:txBody>
      </p:sp>
      <p:sp>
        <p:nvSpPr>
          <p:cNvPr id="3" name="Content Placeholder 2">
            <a:extLst>
              <a:ext uri="{FF2B5EF4-FFF2-40B4-BE49-F238E27FC236}">
                <a16:creationId xmlns:a16="http://schemas.microsoft.com/office/drawing/2014/main" id="{143491B5-B8AC-ACE6-C34F-7FD133ED4802}"/>
              </a:ext>
            </a:extLst>
          </p:cNvPr>
          <p:cNvSpPr txBox="1">
            <a:spLocks/>
          </p:cNvSpPr>
          <p:nvPr/>
        </p:nvSpPr>
        <p:spPr>
          <a:xfrm>
            <a:off x="838200" y="2293257"/>
            <a:ext cx="10515600" cy="4361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pPr>
            <a:endParaRPr lang="en-US" sz="1600" dirty="0"/>
          </a:p>
        </p:txBody>
      </p:sp>
      <p:sp>
        <p:nvSpPr>
          <p:cNvPr id="6" name="Content Placeholder 5">
            <a:extLst>
              <a:ext uri="{FF2B5EF4-FFF2-40B4-BE49-F238E27FC236}">
                <a16:creationId xmlns:a16="http://schemas.microsoft.com/office/drawing/2014/main" id="{3EBE3670-1470-ACC2-E0AA-27DA94318207}"/>
              </a:ext>
            </a:extLst>
          </p:cNvPr>
          <p:cNvSpPr>
            <a:spLocks noGrp="1"/>
          </p:cNvSpPr>
          <p:nvPr>
            <p:ph idx="1"/>
          </p:nvPr>
        </p:nvSpPr>
        <p:spPr>
          <a:xfrm>
            <a:off x="838200" y="1333948"/>
            <a:ext cx="10515600" cy="5320852"/>
          </a:xfrm>
        </p:spPr>
        <p:txBody>
          <a:bodyPr>
            <a:noAutofit/>
          </a:bodyPr>
          <a:lstStyle/>
          <a:p>
            <a:pPr>
              <a:lnSpc>
                <a:spcPts val="2000"/>
              </a:lnSpc>
            </a:pPr>
            <a:r>
              <a:rPr lang="en-US" sz="2000" dirty="0"/>
              <a:t>How can core leaders best communicate with you to make sure we are giving you the information you need and address any concerns on all sides? Is there a style, approach, or format you and other research leaders can imagine that would work best, especially given the scarcity of available time? </a:t>
            </a:r>
          </a:p>
          <a:p>
            <a:pPr>
              <a:lnSpc>
                <a:spcPts val="2000"/>
              </a:lnSpc>
            </a:pPr>
            <a:r>
              <a:rPr lang="en-US" sz="2000" dirty="0"/>
              <a:t>You have to juggle a lot of objectives that may be competing - scientific needs, finances, investments, research priorities, etc. How can we be of help to you in this? </a:t>
            </a:r>
          </a:p>
          <a:p>
            <a:pPr>
              <a:lnSpc>
                <a:spcPts val="2000"/>
              </a:lnSpc>
            </a:pPr>
            <a:r>
              <a:rPr lang="en-US" sz="2000" dirty="0"/>
              <a:t>With all the things you have going, are there items we take off your plate? What are items that you’ll always want on your plate, and are there ways we can make the process easier and/or more effective?</a:t>
            </a:r>
          </a:p>
          <a:p>
            <a:pPr>
              <a:lnSpc>
                <a:spcPts val="2000"/>
              </a:lnSpc>
            </a:pPr>
            <a:r>
              <a:rPr lang="en-US" sz="2000" dirty="0"/>
              <a:t>As CRO, you know what cores are, what they do, and why they are important to an institution. Other executive leaders in the institution may not have that same perspective. If appropriate, do you have thoughts on how to communicate about our contribution to other institutional leaders? </a:t>
            </a:r>
          </a:p>
          <a:p>
            <a:pPr>
              <a:lnSpc>
                <a:spcPts val="2000"/>
              </a:lnSpc>
            </a:pPr>
            <a:r>
              <a:rPr lang="en-US" sz="2000" dirty="0"/>
              <a:t>Do you think your leadership style is different or similar to others in similar positions? Is there a sort of typical CRO leadership model, and if so, how do you think you fit into that model?</a:t>
            </a:r>
          </a:p>
          <a:p>
            <a:pPr>
              <a:lnSpc>
                <a:spcPts val="2000"/>
              </a:lnSpc>
            </a:pPr>
            <a:r>
              <a:rPr lang="en-US" sz="2000" dirty="0"/>
              <a:t>Please introduce any other topics you find important around communication. It will be valuable to hear your perspective.  </a:t>
            </a:r>
          </a:p>
        </p:txBody>
      </p:sp>
    </p:spTree>
    <p:extLst>
      <p:ext uri="{BB962C8B-B14F-4D97-AF65-F5344CB8AC3E}">
        <p14:creationId xmlns:p14="http://schemas.microsoft.com/office/powerpoint/2010/main" val="4251433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E379-E99F-D061-4BA2-E8FAB4566F69}"/>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AE0C65F2-30D2-E66B-7FF6-0DBC666A5875}"/>
              </a:ext>
            </a:extLst>
          </p:cNvPr>
          <p:cNvSpPr>
            <a:spLocks noGrp="1"/>
          </p:cNvSpPr>
          <p:nvPr>
            <p:ph idx="1"/>
          </p:nvPr>
        </p:nvSpPr>
        <p:spPr/>
        <p:txBody>
          <a:bodyPr anchor="ctr" anchorCtr="0"/>
          <a:lstStyle/>
          <a:p>
            <a:r>
              <a:rPr lang="en-US" dirty="0"/>
              <a:t>Thanks for listening!</a:t>
            </a:r>
          </a:p>
        </p:txBody>
      </p:sp>
    </p:spTree>
    <p:extLst>
      <p:ext uri="{BB962C8B-B14F-4D97-AF65-F5344CB8AC3E}">
        <p14:creationId xmlns:p14="http://schemas.microsoft.com/office/powerpoint/2010/main" val="339648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FF3DF-DDCF-1ABB-13DE-FDCF4E0B2047}"/>
              </a:ext>
            </a:extLst>
          </p:cNvPr>
          <p:cNvPicPr>
            <a:picLocks noChangeAspect="1"/>
          </p:cNvPicPr>
          <p:nvPr/>
        </p:nvPicPr>
        <p:blipFill>
          <a:blip r:embed="rId2"/>
          <a:stretch>
            <a:fillRect/>
          </a:stretch>
        </p:blipFill>
        <p:spPr>
          <a:xfrm>
            <a:off x="1679221" y="237507"/>
            <a:ext cx="10224033" cy="6489864"/>
          </a:xfrm>
          <a:prstGeom prst="rect">
            <a:avLst/>
          </a:prstGeom>
        </p:spPr>
      </p:pic>
      <p:sp>
        <p:nvSpPr>
          <p:cNvPr id="2" name="Title 1">
            <a:extLst>
              <a:ext uri="{FF2B5EF4-FFF2-40B4-BE49-F238E27FC236}">
                <a16:creationId xmlns:a16="http://schemas.microsoft.com/office/drawing/2014/main" id="{9034E99D-A8DA-6932-DB29-0F916FF7B601}"/>
              </a:ext>
            </a:extLst>
          </p:cNvPr>
          <p:cNvSpPr>
            <a:spLocks noGrp="1"/>
          </p:cNvSpPr>
          <p:nvPr>
            <p:ph type="title"/>
          </p:nvPr>
        </p:nvSpPr>
        <p:spPr/>
        <p:txBody>
          <a:bodyPr/>
          <a:lstStyle/>
          <a:p>
            <a:r>
              <a:rPr lang="en-US" dirty="0"/>
              <a:t>The ear</a:t>
            </a:r>
          </a:p>
        </p:txBody>
      </p:sp>
    </p:spTree>
    <p:extLst>
      <p:ext uri="{BB962C8B-B14F-4D97-AF65-F5344CB8AC3E}">
        <p14:creationId xmlns:p14="http://schemas.microsoft.com/office/powerpoint/2010/main" val="1805690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056C63-2621-6890-8163-6D3871951C40}"/>
              </a:ext>
            </a:extLst>
          </p:cNvPr>
          <p:cNvPicPr>
            <a:picLocks noChangeAspect="1"/>
          </p:cNvPicPr>
          <p:nvPr/>
        </p:nvPicPr>
        <p:blipFill>
          <a:blip r:embed="rId2"/>
          <a:stretch>
            <a:fillRect/>
          </a:stretch>
        </p:blipFill>
        <p:spPr>
          <a:xfrm>
            <a:off x="0" y="0"/>
            <a:ext cx="13098483" cy="8883047"/>
          </a:xfrm>
          <a:prstGeom prst="rect">
            <a:avLst/>
          </a:prstGeom>
        </p:spPr>
      </p:pic>
      <p:sp>
        <p:nvSpPr>
          <p:cNvPr id="2" name="Title 1">
            <a:extLst>
              <a:ext uri="{FF2B5EF4-FFF2-40B4-BE49-F238E27FC236}">
                <a16:creationId xmlns:a16="http://schemas.microsoft.com/office/drawing/2014/main" id="{68BCAD51-BE15-B19F-064F-BD6216731662}"/>
              </a:ext>
            </a:extLst>
          </p:cNvPr>
          <p:cNvSpPr>
            <a:spLocks noGrp="1"/>
          </p:cNvSpPr>
          <p:nvPr>
            <p:ph type="title"/>
          </p:nvPr>
        </p:nvSpPr>
        <p:spPr/>
        <p:txBody>
          <a:bodyPr/>
          <a:lstStyle/>
          <a:p>
            <a:r>
              <a:rPr lang="en-US" dirty="0">
                <a:solidFill>
                  <a:schemeClr val="bg1"/>
                </a:solidFill>
              </a:rPr>
              <a:t>The inner</a:t>
            </a:r>
            <a:br>
              <a:rPr lang="en-US" dirty="0">
                <a:solidFill>
                  <a:schemeClr val="bg1"/>
                </a:solidFill>
              </a:rPr>
            </a:br>
            <a:r>
              <a:rPr lang="en-US" dirty="0">
                <a:solidFill>
                  <a:schemeClr val="bg1"/>
                </a:solidFill>
              </a:rPr>
              <a:t>ear</a:t>
            </a:r>
          </a:p>
        </p:txBody>
      </p:sp>
    </p:spTree>
    <p:extLst>
      <p:ext uri="{BB962C8B-B14F-4D97-AF65-F5344CB8AC3E}">
        <p14:creationId xmlns:p14="http://schemas.microsoft.com/office/powerpoint/2010/main" val="388692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91C9C1-A307-7DB7-A859-07ABB46A2B53}"/>
              </a:ext>
            </a:extLst>
          </p:cNvPr>
          <p:cNvPicPr>
            <a:picLocks noChangeAspect="1"/>
          </p:cNvPicPr>
          <p:nvPr/>
        </p:nvPicPr>
        <p:blipFill>
          <a:blip r:embed="rId2"/>
          <a:stretch>
            <a:fillRect/>
          </a:stretch>
        </p:blipFill>
        <p:spPr>
          <a:xfrm>
            <a:off x="712694" y="154663"/>
            <a:ext cx="10766611" cy="6548674"/>
          </a:xfrm>
          <a:prstGeom prst="rect">
            <a:avLst/>
          </a:prstGeom>
        </p:spPr>
      </p:pic>
      <p:sp>
        <p:nvSpPr>
          <p:cNvPr id="2" name="Title 1">
            <a:extLst>
              <a:ext uri="{FF2B5EF4-FFF2-40B4-BE49-F238E27FC236}">
                <a16:creationId xmlns:a16="http://schemas.microsoft.com/office/drawing/2014/main" id="{184617FB-1266-5799-F6AF-9E9B720D96ED}"/>
              </a:ext>
            </a:extLst>
          </p:cNvPr>
          <p:cNvSpPr>
            <a:spLocks noGrp="1"/>
          </p:cNvSpPr>
          <p:nvPr>
            <p:ph type="title"/>
          </p:nvPr>
        </p:nvSpPr>
        <p:spPr/>
        <p:txBody>
          <a:bodyPr/>
          <a:lstStyle/>
          <a:p>
            <a:r>
              <a:rPr lang="en-US" dirty="0"/>
              <a:t>The organ of </a:t>
            </a:r>
            <a:r>
              <a:rPr lang="en-US" dirty="0" err="1"/>
              <a:t>Corti</a:t>
            </a:r>
            <a:endParaRPr lang="en-US" dirty="0"/>
          </a:p>
        </p:txBody>
      </p:sp>
    </p:spTree>
    <p:extLst>
      <p:ext uri="{BB962C8B-B14F-4D97-AF65-F5344CB8AC3E}">
        <p14:creationId xmlns:p14="http://schemas.microsoft.com/office/powerpoint/2010/main" val="176333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61D66F-1116-D1A6-0EBB-A769D95AE085}"/>
              </a:ext>
            </a:extLst>
          </p:cNvPr>
          <p:cNvPicPr>
            <a:picLocks noChangeAspect="1"/>
          </p:cNvPicPr>
          <p:nvPr/>
        </p:nvPicPr>
        <p:blipFill>
          <a:blip r:embed="rId2"/>
          <a:stretch>
            <a:fillRect/>
          </a:stretch>
        </p:blipFill>
        <p:spPr>
          <a:xfrm>
            <a:off x="-1" y="-1"/>
            <a:ext cx="12248521" cy="7602071"/>
          </a:xfrm>
          <a:prstGeom prst="rect">
            <a:avLst/>
          </a:prstGeom>
        </p:spPr>
      </p:pic>
      <p:sp>
        <p:nvSpPr>
          <p:cNvPr id="2" name="Title 1">
            <a:extLst>
              <a:ext uri="{FF2B5EF4-FFF2-40B4-BE49-F238E27FC236}">
                <a16:creationId xmlns:a16="http://schemas.microsoft.com/office/drawing/2014/main" id="{E8439A34-EDAF-5D33-BACE-823B196A5C15}"/>
              </a:ext>
            </a:extLst>
          </p:cNvPr>
          <p:cNvSpPr>
            <a:spLocks noGrp="1"/>
          </p:cNvSpPr>
          <p:nvPr>
            <p:ph type="title"/>
          </p:nvPr>
        </p:nvSpPr>
        <p:spPr/>
        <p:txBody>
          <a:bodyPr/>
          <a:lstStyle/>
          <a:p>
            <a:r>
              <a:rPr lang="en-US" dirty="0">
                <a:solidFill>
                  <a:schemeClr val="bg1"/>
                </a:solidFill>
              </a:rPr>
              <a:t>Cochlear hair cells</a:t>
            </a:r>
          </a:p>
        </p:txBody>
      </p:sp>
    </p:spTree>
    <p:extLst>
      <p:ext uri="{BB962C8B-B14F-4D97-AF65-F5344CB8AC3E}">
        <p14:creationId xmlns:p14="http://schemas.microsoft.com/office/powerpoint/2010/main" val="180110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C8D3-75CA-B6C3-B11F-DB136BBB7340}"/>
              </a:ext>
            </a:extLst>
          </p:cNvPr>
          <p:cNvSpPr>
            <a:spLocks noGrp="1"/>
          </p:cNvSpPr>
          <p:nvPr>
            <p:ph type="title"/>
          </p:nvPr>
        </p:nvSpPr>
        <p:spPr/>
        <p:txBody>
          <a:bodyPr/>
          <a:lstStyle/>
          <a:p>
            <a:r>
              <a:rPr lang="en-US" dirty="0"/>
              <a:t>Hair</a:t>
            </a:r>
            <a:br>
              <a:rPr lang="en-US" dirty="0"/>
            </a:br>
            <a:r>
              <a:rPr lang="en-US" dirty="0"/>
              <a:t>bundles</a:t>
            </a:r>
          </a:p>
        </p:txBody>
      </p:sp>
      <p:pic>
        <p:nvPicPr>
          <p:cNvPr id="5" name="Picture 4">
            <a:extLst>
              <a:ext uri="{FF2B5EF4-FFF2-40B4-BE49-F238E27FC236}">
                <a16:creationId xmlns:a16="http://schemas.microsoft.com/office/drawing/2014/main" id="{982146E3-3EB1-065C-B33D-9FEBCEC9EA87}"/>
              </a:ext>
            </a:extLst>
          </p:cNvPr>
          <p:cNvPicPr>
            <a:picLocks noChangeAspect="1"/>
          </p:cNvPicPr>
          <p:nvPr/>
        </p:nvPicPr>
        <p:blipFill>
          <a:blip r:embed="rId2"/>
          <a:stretch>
            <a:fillRect/>
          </a:stretch>
        </p:blipFill>
        <p:spPr>
          <a:xfrm>
            <a:off x="4092388" y="274409"/>
            <a:ext cx="7772400" cy="6434687"/>
          </a:xfrm>
          <a:prstGeom prst="rect">
            <a:avLst/>
          </a:prstGeom>
        </p:spPr>
      </p:pic>
    </p:spTree>
    <p:extLst>
      <p:ext uri="{BB962C8B-B14F-4D97-AF65-F5344CB8AC3E}">
        <p14:creationId xmlns:p14="http://schemas.microsoft.com/office/powerpoint/2010/main" val="2592171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1523-F947-DF5E-82B0-94957A33091E}"/>
              </a:ext>
            </a:extLst>
          </p:cNvPr>
          <p:cNvSpPr>
            <a:spLocks noGrp="1"/>
          </p:cNvSpPr>
          <p:nvPr>
            <p:ph type="title"/>
          </p:nvPr>
        </p:nvSpPr>
        <p:spPr/>
        <p:txBody>
          <a:bodyPr/>
          <a:lstStyle/>
          <a:p>
            <a:r>
              <a:rPr lang="en-US" dirty="0"/>
              <a:t>Tip links</a:t>
            </a:r>
          </a:p>
        </p:txBody>
      </p:sp>
      <p:pic>
        <p:nvPicPr>
          <p:cNvPr id="4" name="Content Placeholder 3">
            <a:extLst>
              <a:ext uri="{FF2B5EF4-FFF2-40B4-BE49-F238E27FC236}">
                <a16:creationId xmlns:a16="http://schemas.microsoft.com/office/drawing/2014/main" id="{2EE6CA06-8B35-E34E-D2A9-0B32DCF310C9}"/>
              </a:ext>
            </a:extLst>
          </p:cNvPr>
          <p:cNvPicPr>
            <a:picLocks noGrp="1" noChangeAspect="1"/>
          </p:cNvPicPr>
          <p:nvPr>
            <p:ph idx="1"/>
          </p:nvPr>
        </p:nvPicPr>
        <p:blipFill>
          <a:blip r:embed="rId2"/>
          <a:stretch>
            <a:fillRect/>
          </a:stretch>
        </p:blipFill>
        <p:spPr>
          <a:xfrm>
            <a:off x="1670915" y="1118162"/>
            <a:ext cx="8850169" cy="5462214"/>
          </a:xfrm>
          <a:prstGeom prst="rect">
            <a:avLst/>
          </a:prstGeom>
        </p:spPr>
      </p:pic>
    </p:spTree>
    <p:extLst>
      <p:ext uri="{BB962C8B-B14F-4D97-AF65-F5344CB8AC3E}">
        <p14:creationId xmlns:p14="http://schemas.microsoft.com/office/powerpoint/2010/main" val="2315034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5B2DC0-A23F-4F2A-44AD-00A90EB1A942}"/>
              </a:ext>
            </a:extLst>
          </p:cNvPr>
          <p:cNvPicPr>
            <a:picLocks noChangeAspect="1"/>
          </p:cNvPicPr>
          <p:nvPr/>
        </p:nvPicPr>
        <p:blipFill>
          <a:blip r:embed="rId2"/>
          <a:stretch>
            <a:fillRect/>
          </a:stretch>
        </p:blipFill>
        <p:spPr>
          <a:xfrm>
            <a:off x="3849966" y="584909"/>
            <a:ext cx="4047939" cy="5688182"/>
          </a:xfrm>
          <a:prstGeom prst="rect">
            <a:avLst/>
          </a:prstGeom>
        </p:spPr>
      </p:pic>
      <p:sp>
        <p:nvSpPr>
          <p:cNvPr id="2" name="Title 1">
            <a:extLst>
              <a:ext uri="{FF2B5EF4-FFF2-40B4-BE49-F238E27FC236}">
                <a16:creationId xmlns:a16="http://schemas.microsoft.com/office/drawing/2014/main" id="{FBA4DB26-AA90-4BF1-7CDE-49AA9F527C91}"/>
              </a:ext>
            </a:extLst>
          </p:cNvPr>
          <p:cNvSpPr>
            <a:spLocks noGrp="1"/>
          </p:cNvSpPr>
          <p:nvPr>
            <p:ph type="title"/>
          </p:nvPr>
        </p:nvSpPr>
        <p:spPr/>
        <p:txBody>
          <a:bodyPr/>
          <a:lstStyle/>
          <a:p>
            <a:r>
              <a:rPr lang="en-US" dirty="0"/>
              <a:t>Transduction</a:t>
            </a:r>
          </a:p>
        </p:txBody>
      </p:sp>
      <p:sp>
        <p:nvSpPr>
          <p:cNvPr id="6" name="TextBox 5">
            <a:extLst>
              <a:ext uri="{FF2B5EF4-FFF2-40B4-BE49-F238E27FC236}">
                <a16:creationId xmlns:a16="http://schemas.microsoft.com/office/drawing/2014/main" id="{53ABCDDA-9BBB-53EB-E0AB-2D8197748644}"/>
              </a:ext>
            </a:extLst>
          </p:cNvPr>
          <p:cNvSpPr txBox="1"/>
          <p:nvPr/>
        </p:nvSpPr>
        <p:spPr>
          <a:xfrm>
            <a:off x="7897905" y="5029200"/>
            <a:ext cx="235615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Transduction current</a:t>
            </a:r>
          </a:p>
        </p:txBody>
      </p:sp>
      <p:sp>
        <p:nvSpPr>
          <p:cNvPr id="7" name="TextBox 6">
            <a:extLst>
              <a:ext uri="{FF2B5EF4-FFF2-40B4-BE49-F238E27FC236}">
                <a16:creationId xmlns:a16="http://schemas.microsoft.com/office/drawing/2014/main" id="{843E1BBB-44D6-0924-312A-9B9FA5307DA4}"/>
              </a:ext>
            </a:extLst>
          </p:cNvPr>
          <p:cNvSpPr txBox="1"/>
          <p:nvPr/>
        </p:nvSpPr>
        <p:spPr>
          <a:xfrm>
            <a:off x="7897905" y="5651145"/>
            <a:ext cx="226215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Mechanical stimulus</a:t>
            </a:r>
          </a:p>
        </p:txBody>
      </p:sp>
    </p:spTree>
    <p:extLst>
      <p:ext uri="{BB962C8B-B14F-4D97-AF65-F5344CB8AC3E}">
        <p14:creationId xmlns:p14="http://schemas.microsoft.com/office/powerpoint/2010/main" val="3210485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791</Words>
  <Application>Microsoft Macintosh PowerPoint</Application>
  <PresentationFormat>Widescreen</PresentationFormat>
  <Paragraphs>112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Helvetica Light</vt:lpstr>
      <vt:lpstr>Wingdings</vt:lpstr>
      <vt:lpstr>Office Theme</vt:lpstr>
      <vt:lpstr>Institutional Core Facilities: Relationships with Users and Administration</vt:lpstr>
      <vt:lpstr>The Barr-Gillespie lab studies hair cells</vt:lpstr>
      <vt:lpstr>The ear</vt:lpstr>
      <vt:lpstr>The inner ear</vt:lpstr>
      <vt:lpstr>The organ of Corti</vt:lpstr>
      <vt:lpstr>Cochlear hair cells</vt:lpstr>
      <vt:lpstr>Hair bundles</vt:lpstr>
      <vt:lpstr>Tip links</vt:lpstr>
      <vt:lpstr>Transduction</vt:lpstr>
      <vt:lpstr>Isolated hair bundles</vt:lpstr>
      <vt:lpstr>Isolated hair  bundles</vt:lpstr>
      <vt:lpstr>Knock-in of sensitizing mutation at Myo1c locus</vt:lpstr>
      <vt:lpstr>Super-resolution light micro- scopy</vt:lpstr>
      <vt:lpstr>Scanning EM</vt:lpstr>
      <vt:lpstr>CRO roles and responsibilities</vt:lpstr>
      <vt:lpstr>The OHSU University Shared Resources (USR) program</vt:lpstr>
      <vt:lpstr>Organization and management</vt:lpstr>
      <vt:lpstr>USR org chart</vt:lpstr>
      <vt:lpstr>USR finances</vt:lpstr>
      <vt:lpstr>The big financial picture</vt:lpstr>
      <vt:lpstr>Cost recovery and subsidization</vt:lpstr>
      <vt:lpstr>Pilot awards</vt:lpstr>
      <vt:lpstr>Relationships with faculty</vt:lpstr>
      <vt:lpstr>Communications</vt:lpstr>
      <vt:lpstr>More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Institutional Core Facilities: Relationships with Users and Administration</dc:title>
  <dc:creator>Peter Barr-Gillespie</dc:creator>
  <cp:lastModifiedBy>Peter Barr-Gillespie</cp:lastModifiedBy>
  <cp:revision>6</cp:revision>
  <dcterms:created xsi:type="dcterms:W3CDTF">2023-10-10T17:34:28Z</dcterms:created>
  <dcterms:modified xsi:type="dcterms:W3CDTF">2023-10-11T21:05:18Z</dcterms:modified>
</cp:coreProperties>
</file>